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56" r:id="rId4"/>
    <p:sldId id="477" r:id="rId6"/>
    <p:sldId id="449" r:id="rId7"/>
    <p:sldId id="616" r:id="rId8"/>
    <p:sldId id="450" r:id="rId9"/>
    <p:sldId id="478" r:id="rId10"/>
    <p:sldId id="481" r:id="rId11"/>
    <p:sldId id="447" r:id="rId12"/>
    <p:sldId id="615" r:id="rId13"/>
    <p:sldId id="482" r:id="rId14"/>
    <p:sldId id="453" r:id="rId15"/>
    <p:sldId id="454" r:id="rId16"/>
    <p:sldId id="455" r:id="rId17"/>
    <p:sldId id="456" r:id="rId18"/>
    <p:sldId id="457" r:id="rId19"/>
    <p:sldId id="459" r:id="rId20"/>
    <p:sldId id="460" r:id="rId21"/>
    <p:sldId id="463" r:id="rId22"/>
    <p:sldId id="483" r:id="rId23"/>
    <p:sldId id="484" r:id="rId24"/>
    <p:sldId id="464" r:id="rId25"/>
    <p:sldId id="539" r:id="rId26"/>
    <p:sldId id="466" r:id="rId27"/>
    <p:sldId id="467" r:id="rId28"/>
    <p:sldId id="540" r:id="rId29"/>
    <p:sldId id="485" r:id="rId30"/>
    <p:sldId id="542" r:id="rId31"/>
    <p:sldId id="559" r:id="rId32"/>
    <p:sldId id="541" r:id="rId33"/>
    <p:sldId id="469" r:id="rId34"/>
    <p:sldId id="544" r:id="rId35"/>
    <p:sldId id="558" r:id="rId36"/>
    <p:sldId id="486" r:id="rId37"/>
    <p:sldId id="471" r:id="rId38"/>
    <p:sldId id="543" r:id="rId39"/>
    <p:sldId id="546" r:id="rId40"/>
    <p:sldId id="472" r:id="rId41"/>
    <p:sldId id="560" r:id="rId42"/>
    <p:sldId id="487" r:id="rId43"/>
    <p:sldId id="474" r:id="rId44"/>
    <p:sldId id="511" r:id="rId45"/>
    <p:sldId id="475" r:id="rId46"/>
    <p:sldId id="476" r:id="rId47"/>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7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8F58"/>
    <a:srgbClr val="FFFFFF"/>
    <a:srgbClr val="C0A174"/>
    <a:srgbClr val="A6A6A6"/>
    <a:srgbClr val="FBF0DA"/>
    <a:srgbClr val="FCF4E9"/>
    <a:srgbClr val="FFF5F0"/>
    <a:srgbClr val="DE1A37"/>
    <a:srgbClr val="FC5402"/>
    <a:srgbClr val="E945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80" d="100"/>
          <a:sy n="80" d="100"/>
        </p:scale>
        <p:origin x="184" y="44"/>
      </p:cViewPr>
      <p:guideLst>
        <p:guide orient="horz" pos="2136"/>
        <p:guide pos="377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tags" Target="tags/tag148.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1983FA-1361-42FB-B2C9-532D63FFA2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35EFCA-9598-49F6-B6A4-9286728CD57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a:p>
        </p:txBody>
      </p:sp>
      <p:sp>
        <p:nvSpPr>
          <p:cNvPr id="4" name="灯片编号占位符 3"/>
          <p:cNvSpPr>
            <a:spLocks noGrp="1"/>
          </p:cNvSpPr>
          <p:nvPr>
            <p:ph type="sldNum" sz="quarter" idx="10"/>
          </p:nvPr>
        </p:nvSpPr>
        <p:spPr/>
        <p:txBody>
          <a:bodyPr/>
          <a:lstStyle/>
          <a:p>
            <a:fld id="{C4AA51CA-5F86-4FFA-AF76-EFA20A25968D}"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进程用于实现程序的并发执行，而线程用于实现进程内部的并发执行和共享数据</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注意：图</a:t>
            </a:r>
            <a:r>
              <a:rPr lang="en-US" altLang="zh-CN"/>
              <a:t>2</a:t>
            </a:r>
            <a:r>
              <a:rPr lang="zh-CN" altLang="en-US"/>
              <a:t>的</a:t>
            </a:r>
            <a:r>
              <a:rPr lang="en-US" altLang="zh-CN"/>
              <a:t> pip </a:t>
            </a:r>
            <a:r>
              <a:rPr lang="zh-CN" altLang="en-US"/>
              <a:t>不要</a:t>
            </a:r>
            <a:r>
              <a:rPr lang="zh-CN" altLang="en-US"/>
              <a:t>忘记勾选</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此处可以预留一些时间，让他们检查各自是否已经安装完成，能</a:t>
            </a:r>
            <a:r>
              <a:rPr lang="zh-CN" altLang="en-US"/>
              <a:t>否正常</a:t>
            </a:r>
            <a:r>
              <a:rPr lang="zh-CN" altLang="en-US"/>
              <a:t>使用</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分别介绍</a:t>
            </a:r>
            <a:r>
              <a:rPr lang="en-US" altLang="zh-CN"/>
              <a:t>HTTP</a:t>
            </a:r>
            <a:r>
              <a:rPr lang="zh-CN" altLang="en-US"/>
              <a:t>和</a:t>
            </a:r>
            <a:r>
              <a:rPr lang="en-US" altLang="zh-CN"/>
              <a:t>HTTPS</a:t>
            </a:r>
            <a:r>
              <a:rPr lang="zh-CN" altLang="en-US"/>
              <a:t>的区别以及一般</a:t>
            </a:r>
            <a:r>
              <a:rPr lang="zh-CN" altLang="en-US"/>
              <a:t>在什么场景会用到</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Chrome</a:t>
            </a:r>
            <a:r>
              <a:rPr lang="zh-CN" altLang="en-US"/>
              <a:t>浏览器的检查功能后续会经常用到，讲解此部分时，边讲解边演示会更有助于</a:t>
            </a:r>
            <a:r>
              <a:rPr lang="zh-CN" altLang="en-US"/>
              <a:t>理解</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7" Type="http://schemas.openxmlformats.org/officeDocument/2006/relationships/image" Target="../media/image1.jpe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pic>
        <p:nvPicPr>
          <p:cNvPr id="4" name="图片 3" descr="02"/>
          <p:cNvPicPr>
            <a:picLocks noChangeAspect="1"/>
          </p:cNvPicPr>
          <p:nvPr userDrawn="1"/>
        </p:nvPicPr>
        <p:blipFill>
          <a:blip r:embed="rId7"/>
          <a:stretch>
            <a:fillRect/>
          </a:stretch>
        </p:blipFill>
        <p:spPr>
          <a:xfrm>
            <a:off x="0" y="0"/>
            <a:ext cx="12192000" cy="6858000"/>
          </a:xfrm>
          <a:prstGeom prst="rect">
            <a:avLst/>
          </a:prstGeom>
        </p:spPr>
      </p:pic>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Z_封面">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10687430" y="260648"/>
            <a:ext cx="1224137" cy="576064"/>
          </a:xfrm>
          <a:prstGeom prst="rect">
            <a:avLst/>
          </a:prstGeom>
        </p:spPr>
      </p:pic>
      <p:grpSp>
        <p:nvGrpSpPr>
          <p:cNvPr id="20" name="组 7"/>
          <p:cNvGrpSpPr/>
          <p:nvPr userDrawn="1"/>
        </p:nvGrpSpPr>
        <p:grpSpPr>
          <a:xfrm>
            <a:off x="3503713" y="3696447"/>
            <a:ext cx="8688288" cy="1344149"/>
            <a:chOff x="2652042" y="3039561"/>
            <a:chExt cx="6498309" cy="1008112"/>
          </a:xfrm>
          <a:solidFill>
            <a:srgbClr val="C00000">
              <a:alpha val="74000"/>
            </a:srgbClr>
          </a:solidFill>
        </p:grpSpPr>
        <p:sp>
          <p:nvSpPr>
            <p:cNvPr id="21" name="Rectangle 15"/>
            <p:cNvSpPr>
              <a:spLocks noChangeArrowheads="1"/>
            </p:cNvSpPr>
            <p:nvPr/>
          </p:nvSpPr>
          <p:spPr bwMode="auto">
            <a:xfrm>
              <a:off x="2771800" y="3039561"/>
              <a:ext cx="6378551" cy="1008112"/>
            </a:xfrm>
            <a:prstGeom prst="rect">
              <a:avLst/>
            </a:prstGeom>
            <a:grpFill/>
            <a:ln>
              <a:noFill/>
            </a:ln>
          </p:spPr>
          <p:txBody>
            <a:bodyPr vert="horz" wrap="square" lIns="91440" tIns="45720" rIns="91440" bIns="45720" numCol="1" anchor="ctr" anchorCtr="1" compatLnSpc="1"/>
            <a:lstStyle/>
            <a:p>
              <a:pPr fontAlgn="base">
                <a:spcBef>
                  <a:spcPct val="0"/>
                </a:spcBef>
                <a:spcAft>
                  <a:spcPct val="0"/>
                </a:spcAft>
              </a:pPr>
              <a:endParaRPr lang="zh-CN" altLang="en-US" sz="1600" dirty="0">
                <a:solidFill>
                  <a:prstClr val="white"/>
                </a:solidFill>
                <a:latin typeface="微软雅黑" panose="020B0503020204020204" pitchFamily="34" charset="-122"/>
              </a:endParaRPr>
            </a:p>
          </p:txBody>
        </p:sp>
        <p:sp>
          <p:nvSpPr>
            <p:cNvPr id="22" name="矩形 21"/>
            <p:cNvSpPr/>
            <p:nvPr/>
          </p:nvSpPr>
          <p:spPr>
            <a:xfrm>
              <a:off x="2652042" y="3039561"/>
              <a:ext cx="54101" cy="1008112"/>
            </a:xfrm>
            <a:prstGeom prst="rect">
              <a:avLst/>
            </a:prstGeom>
            <a:solidFill>
              <a:schemeClr val="bg1">
                <a:alpha val="62000"/>
              </a:schemeClr>
            </a:solidFill>
            <a:ln>
              <a:noFill/>
            </a:ln>
          </p:spPr>
          <p:txBody>
            <a:bodyPr vert="horz" wrap="square" lIns="91440" tIns="45720" rIns="91440" bIns="45720" numCol="1" anchor="ctr" anchorCtr="1" compatLnSpc="1"/>
            <a:lstStyle/>
            <a:p>
              <a:pPr fontAlgn="base">
                <a:spcBef>
                  <a:spcPct val="0"/>
                </a:spcBef>
                <a:spcAft>
                  <a:spcPct val="0"/>
                </a:spcAft>
              </a:pPr>
              <a:endParaRPr lang="zh-CN" altLang="en-US" sz="1600">
                <a:solidFill>
                  <a:prstClr val="white"/>
                </a:solidFill>
                <a:latin typeface="微软雅黑" panose="020B0503020204020204" pitchFamily="34" charset="-122"/>
              </a:endParaRPr>
            </a:p>
          </p:txBody>
        </p:sp>
      </p:grpSp>
      <p:sp>
        <p:nvSpPr>
          <p:cNvPr id="4" name="文本占位符 3"/>
          <p:cNvSpPr>
            <a:spLocks noGrp="1"/>
          </p:cNvSpPr>
          <p:nvPr>
            <p:ph type="body" sz="quarter" idx="10" hasCustomPrompt="1"/>
          </p:nvPr>
        </p:nvSpPr>
        <p:spPr>
          <a:xfrm>
            <a:off x="3695700" y="3735657"/>
            <a:ext cx="8303683" cy="788671"/>
          </a:xfrm>
        </p:spPr>
        <p:txBody>
          <a:bodyPr>
            <a:normAutofit/>
          </a:bodyPr>
          <a:lstStyle>
            <a:lvl1pPr marL="0" indent="0">
              <a:buNone/>
              <a:defRPr sz="3735" b="1">
                <a:solidFill>
                  <a:schemeClr val="bg1"/>
                </a:solidFill>
              </a:defRPr>
            </a:lvl1pPr>
          </a:lstStyle>
          <a:p>
            <a:pPr lvl="0"/>
            <a:r>
              <a:rPr lang="zh-CN" altLang="en-US" dirty="0"/>
              <a:t>标题</a:t>
            </a:r>
            <a:endParaRPr lang="en-US" altLang="zh-CN" dirty="0"/>
          </a:p>
        </p:txBody>
      </p:sp>
      <p:sp>
        <p:nvSpPr>
          <p:cNvPr id="7" name="文本占位符 6"/>
          <p:cNvSpPr>
            <a:spLocks noGrp="1"/>
          </p:cNvSpPr>
          <p:nvPr>
            <p:ph type="body" sz="quarter" idx="11" hasCustomPrompt="1"/>
          </p:nvPr>
        </p:nvSpPr>
        <p:spPr>
          <a:xfrm>
            <a:off x="3695700" y="4407731"/>
            <a:ext cx="8303683" cy="575733"/>
          </a:xfrm>
        </p:spPr>
        <p:txBody>
          <a:bodyPr>
            <a:normAutofit/>
          </a:bodyPr>
          <a:lstStyle>
            <a:lvl1pPr marL="0" indent="0">
              <a:buNone/>
              <a:defRPr sz="1865" baseline="0">
                <a:solidFill>
                  <a:schemeClr val="bg1"/>
                </a:solidFill>
              </a:defRPr>
            </a:lvl1pPr>
          </a:lstStyle>
          <a:p>
            <a:pPr lvl="0"/>
            <a:r>
              <a:rPr lang="zh-CN" altLang="en-US" dirty="0"/>
              <a:t>副标题</a:t>
            </a:r>
            <a:endParaRPr lang="zh-CN" altLang="en-US" dirty="0"/>
          </a:p>
        </p:txBody>
      </p:sp>
    </p:spTree>
  </p:cSld>
  <p:clrMapOvr>
    <a:masterClrMapping/>
  </p:clrMapOvr>
  <p:transition>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Z_仅标题">
    <p:spTree>
      <p:nvGrpSpPr>
        <p:cNvPr id="1" name=""/>
        <p:cNvGrpSpPr/>
        <p:nvPr/>
      </p:nvGrpSpPr>
      <p:grpSpPr>
        <a:xfrm>
          <a:off x="0" y="0"/>
          <a:ext cx="0" cy="0"/>
          <a:chOff x="0" y="0"/>
          <a:chExt cx="0" cy="0"/>
        </a:xfrm>
      </p:grpSpPr>
      <p:sp>
        <p:nvSpPr>
          <p:cNvPr id="6" name="Title 5"/>
          <p:cNvSpPr>
            <a:spLocks noGrp="1"/>
          </p:cNvSpPr>
          <p:nvPr>
            <p:ph type="title"/>
          </p:nvPr>
        </p:nvSpPr>
        <p:spPr>
          <a:xfrm>
            <a:off x="625114" y="226351"/>
            <a:ext cx="10271421" cy="609600"/>
          </a:xfrm>
        </p:spPr>
        <p:txBody>
          <a:bodyPr/>
          <a:lstStyle>
            <a:lvl1pPr algn="l">
              <a:defRPr/>
            </a:lvl1pPr>
          </a:lstStyle>
          <a:p>
            <a:r>
              <a:rPr lang="zh-CN" altLang="en-US" dirty="0"/>
              <a:t>单击此处编辑母版标题样式</a:t>
            </a:r>
            <a:endParaRPr dirty="0"/>
          </a:p>
        </p:txBody>
      </p:sp>
      <p:sp>
        <p:nvSpPr>
          <p:cNvPr id="2" name="灯片编号占位符 1"/>
          <p:cNvSpPr>
            <a:spLocks noGrp="1"/>
          </p:cNvSpPr>
          <p:nvPr>
            <p:ph type="sldNum" sz="quarter" idx="10"/>
          </p:nvPr>
        </p:nvSpPr>
        <p:spPr/>
        <p:txBody>
          <a:bodyPr/>
          <a:lstStyle/>
          <a:p>
            <a:fld id="{0DC222DB-E5ED-429A-9740-2F93E6A88070}" type="slidenum">
              <a:rPr lang="zh-CN" altLang="en-US" smtClean="0">
                <a:solidFill>
                  <a:prstClr val="black"/>
                </a:solidFill>
              </a:rPr>
            </a:fld>
            <a:endParaRPr lang="zh-CN" altLang="en-US" dirty="0">
              <a:solidFill>
                <a:prstClr val="black"/>
              </a:solidFill>
            </a:endParaRPr>
          </a:p>
        </p:txBody>
      </p:sp>
    </p:spTree>
  </p:cSld>
  <p:clrMapOvr>
    <a:masterClrMapping/>
  </p:clrMapOvr>
  <p:transition>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8" Type="http://schemas.openxmlformats.org/officeDocument/2006/relationships/theme" Target="../theme/theme2.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tags" Target="../tags/tag122.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tags" Target="../tags/tag119.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2.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2.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3.xml"/><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3" Type="http://schemas.openxmlformats.org/officeDocument/2006/relationships/slideLayout" Target="../slideLayouts/slideLayout8.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8.xml"/><Relationship Id="rId3" Type="http://schemas.openxmlformats.org/officeDocument/2006/relationships/image" Target="../media/image22.png"/><Relationship Id="rId2" Type="http://schemas.openxmlformats.org/officeDocument/2006/relationships/tags" Target="../tags/tag145.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3.xml"/><Relationship Id="rId3" Type="http://schemas.openxmlformats.org/officeDocument/2006/relationships/tags" Target="../tags/tag146.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30.jpeg"/><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9.png"/><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3.png"/><Relationship Id="rId2" Type="http://schemas.openxmlformats.org/officeDocument/2006/relationships/tags" Target="../tags/tag147.xml"/><Relationship Id="rId1"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9.png"/><Relationship Id="rId2" Type="http://schemas.openxmlformats.org/officeDocument/2006/relationships/image" Target="../media/image34.pn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5.pn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37.png"/><Relationship Id="rId2" Type="http://schemas.openxmlformats.org/officeDocument/2006/relationships/image" Target="../media/image6.png"/><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38.png"/><Relationship Id="rId2" Type="http://schemas.openxmlformats.org/officeDocument/2006/relationships/image" Target="../media/image6.png"/><Relationship Id="rId1"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5.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3.xml"/><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6.png"/><Relationship Id="rId1" Type="http://schemas.openxmlformats.org/officeDocument/2006/relationships/image" Target="../media/image5.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6.png"/><Relationship Id="rId1" Type="http://schemas.openxmlformats.org/officeDocument/2006/relationships/image" Target="../media/image5.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0" Type="http://schemas.openxmlformats.org/officeDocument/2006/relationships/slideLayout" Target="../slideLayouts/slideLayout20.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3686810" y="3954097"/>
            <a:ext cx="8303683" cy="788671"/>
          </a:xfrm>
        </p:spPr>
        <p:txBody>
          <a:bodyPr>
            <a:normAutofit lnSpcReduction="10000"/>
          </a:bodyPr>
          <a:lstStyle/>
          <a:p>
            <a:pPr algn="l"/>
            <a:r>
              <a:rPr lang="zh-CN" altLang="en-US" dirty="0">
                <a:latin typeface="+mn-lt"/>
                <a:ea typeface="+mn-ea"/>
                <a:cs typeface="+mn-ea"/>
                <a:sym typeface="+mn-lt"/>
              </a:rPr>
              <a:t>网络爬虫</a:t>
            </a:r>
            <a:r>
              <a:rPr lang="zh-CN" altLang="en-US" dirty="0">
                <a:latin typeface="+mn-lt"/>
                <a:ea typeface="+mn-ea"/>
                <a:cs typeface="+mn-ea"/>
                <a:sym typeface="+mn-lt"/>
              </a:rPr>
              <a:t>技术</a:t>
            </a:r>
            <a:endParaRPr lang="zh-CN" altLang="en-US" dirty="0">
              <a:latin typeface="+mn-lt"/>
              <a:ea typeface="+mn-ea"/>
              <a:cs typeface="+mn-ea"/>
              <a:sym typeface="+mn-lt"/>
            </a:endParaRPr>
          </a:p>
        </p:txBody>
      </p:sp>
      <p:pic>
        <p:nvPicPr>
          <p:cNvPr id="13" name="图片 12"/>
          <p:cNvPicPr>
            <a:picLocks noChangeAspect="1"/>
          </p:cNvPicPr>
          <p:nvPr/>
        </p:nvPicPr>
        <p:blipFill>
          <a:blip r:embed="rId2"/>
          <a:stretch>
            <a:fillRect/>
          </a:stretch>
        </p:blipFill>
        <p:spPr>
          <a:xfrm>
            <a:off x="10650855" y="257175"/>
            <a:ext cx="1162050" cy="552450"/>
          </a:xfrm>
          <a:prstGeom prst="rect">
            <a:avLst/>
          </a:prstGeom>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8232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60445" y="2761615"/>
            <a:ext cx="7168515" cy="1568450"/>
          </a:xfrm>
          <a:prstGeom prst="rect">
            <a:avLst/>
          </a:prstGeom>
          <a:noFill/>
        </p:spPr>
        <p:txBody>
          <a:bodyPr wrap="square" rtlCol="0">
            <a:spAutoFit/>
          </a:bodyPr>
          <a:p>
            <a:r>
              <a:rPr lang="zh-CN" altLang="en-US" sz="4800" b="1"/>
              <a:t>任务</a:t>
            </a:r>
            <a:r>
              <a:rPr lang="en-US" altLang="zh-CN" sz="4800" b="1"/>
              <a:t>1.1.2    </a:t>
            </a:r>
            <a:endParaRPr lang="en-US" altLang="zh-CN" sz="4800" b="1"/>
          </a:p>
          <a:p>
            <a:r>
              <a:rPr lang="zh-CN" altLang="en-US" sz="4800" b="1"/>
              <a:t>编程环境及</a:t>
            </a:r>
            <a:r>
              <a:rPr lang="zh-CN" altLang="en-US" sz="4800" b="1"/>
              <a:t>工具包</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12"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Python3.7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pic>
        <p:nvPicPr>
          <p:cNvPr id="103" name="图片 103"/>
          <p:cNvPicPr>
            <a:picLocks noChangeAspect="1"/>
          </p:cNvPicPr>
          <p:nvPr/>
        </p:nvPicPr>
        <p:blipFill>
          <a:blip r:embed="rId3"/>
          <a:stretch>
            <a:fillRect/>
          </a:stretch>
        </p:blipFill>
        <p:spPr>
          <a:xfrm>
            <a:off x="375285" y="2157095"/>
            <a:ext cx="4965065" cy="3056255"/>
          </a:xfrm>
          <a:prstGeom prst="rect">
            <a:avLst/>
          </a:prstGeom>
        </p:spPr>
      </p:pic>
      <p:pic>
        <p:nvPicPr>
          <p:cNvPr id="113" name="图片 113"/>
          <p:cNvPicPr>
            <a:picLocks noChangeAspect="1"/>
          </p:cNvPicPr>
          <p:nvPr/>
        </p:nvPicPr>
        <p:blipFill>
          <a:blip r:embed="rId4"/>
          <a:stretch>
            <a:fillRect/>
          </a:stretch>
        </p:blipFill>
        <p:spPr>
          <a:xfrm>
            <a:off x="6821170" y="2157095"/>
            <a:ext cx="5023485" cy="3098165"/>
          </a:xfrm>
          <a:prstGeom prst="rect">
            <a:avLst/>
          </a:prstGeom>
        </p:spPr>
      </p:pic>
      <p:sp>
        <p:nvSpPr>
          <p:cNvPr id="2" name="文本框 1"/>
          <p:cNvSpPr txBox="1"/>
          <p:nvPr/>
        </p:nvSpPr>
        <p:spPr>
          <a:xfrm>
            <a:off x="2171700" y="5354955"/>
            <a:ext cx="859155" cy="368300"/>
          </a:xfrm>
          <a:prstGeom prst="rect">
            <a:avLst/>
          </a:prstGeom>
          <a:noFill/>
        </p:spPr>
        <p:txBody>
          <a:bodyPr wrap="square" rtlCol="0">
            <a:spAutoFit/>
          </a:bodyPr>
          <a:p>
            <a:r>
              <a:rPr lang="zh-CN" altLang="en-US"/>
              <a:t>图</a:t>
            </a:r>
            <a:r>
              <a:rPr lang="en-US" altLang="zh-CN"/>
              <a:t>1</a:t>
            </a:r>
            <a:endParaRPr lang="en-US" altLang="zh-CN"/>
          </a:p>
        </p:txBody>
      </p:sp>
      <p:sp>
        <p:nvSpPr>
          <p:cNvPr id="7" name="文本框 6"/>
          <p:cNvSpPr txBox="1"/>
          <p:nvPr/>
        </p:nvSpPr>
        <p:spPr>
          <a:xfrm>
            <a:off x="9093200" y="5473065"/>
            <a:ext cx="758825" cy="368300"/>
          </a:xfrm>
          <a:prstGeom prst="rect">
            <a:avLst/>
          </a:prstGeom>
          <a:noFill/>
        </p:spPr>
        <p:txBody>
          <a:bodyPr wrap="square" rtlCol="0">
            <a:spAutoFit/>
          </a:bodyPr>
          <a:p>
            <a:r>
              <a:rPr lang="zh-CN" altLang="en-US"/>
              <a:t>图</a:t>
            </a:r>
            <a:r>
              <a:rPr lang="en-US" altLang="zh-CN"/>
              <a:t>2</a:t>
            </a:r>
            <a:endParaRPr lang="en-US" altLang="zh-CN"/>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5765" y="3060065"/>
            <a:ext cx="1212850" cy="1077595"/>
          </a:xfrm>
          <a:prstGeom prst="rect">
            <a:avLst/>
          </a:prstGeom>
        </p:spPr>
      </p:pic>
      <p:sp>
        <p:nvSpPr>
          <p:cNvPr id="10" name="灯片编号占位符 9"/>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6772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386080" y="1124585"/>
            <a:ext cx="2879725" cy="444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pic>
        <p:nvPicPr>
          <p:cNvPr id="114" name="图片 114"/>
          <p:cNvPicPr>
            <a:picLocks noChangeAspect="1"/>
          </p:cNvPicPr>
          <p:nvPr/>
        </p:nvPicPr>
        <p:blipFill>
          <a:blip r:embed="rId3"/>
          <a:stretch>
            <a:fillRect/>
          </a:stretch>
        </p:blipFill>
        <p:spPr>
          <a:xfrm>
            <a:off x="256540" y="1666240"/>
            <a:ext cx="5193030" cy="3192145"/>
          </a:xfrm>
          <a:prstGeom prst="rect">
            <a:avLst/>
          </a:prstGeom>
        </p:spPr>
      </p:pic>
      <p:pic>
        <p:nvPicPr>
          <p:cNvPr id="115" name="图片 115"/>
          <p:cNvPicPr>
            <a:picLocks noChangeAspect="1"/>
          </p:cNvPicPr>
          <p:nvPr/>
        </p:nvPicPr>
        <p:blipFill>
          <a:blip r:embed="rId4"/>
          <a:stretch>
            <a:fillRect/>
          </a:stretch>
        </p:blipFill>
        <p:spPr>
          <a:xfrm>
            <a:off x="6245860" y="4098925"/>
            <a:ext cx="5599430" cy="1938655"/>
          </a:xfrm>
          <a:prstGeom prst="rect">
            <a:avLst/>
          </a:prstGeom>
        </p:spPr>
      </p:pic>
      <p:sp>
        <p:nvSpPr>
          <p:cNvPr id="8" name="文本框 7"/>
          <p:cNvSpPr txBox="1"/>
          <p:nvPr/>
        </p:nvSpPr>
        <p:spPr>
          <a:xfrm>
            <a:off x="2108835" y="5108575"/>
            <a:ext cx="594995" cy="368300"/>
          </a:xfrm>
          <a:prstGeom prst="rect">
            <a:avLst/>
          </a:prstGeom>
          <a:noFill/>
        </p:spPr>
        <p:txBody>
          <a:bodyPr wrap="square" rtlCol="0">
            <a:spAutoFit/>
          </a:bodyPr>
          <a:p>
            <a:r>
              <a:rPr lang="zh-CN" altLang="en-US"/>
              <a:t>图</a:t>
            </a:r>
            <a:r>
              <a:rPr lang="en-US" altLang="zh-CN"/>
              <a:t>3</a:t>
            </a:r>
            <a:endParaRPr lang="en-US" altLang="zh-CN"/>
          </a:p>
        </p:txBody>
      </p:sp>
      <p:sp>
        <p:nvSpPr>
          <p:cNvPr id="11" name="文本框 10"/>
          <p:cNvSpPr txBox="1"/>
          <p:nvPr/>
        </p:nvSpPr>
        <p:spPr>
          <a:xfrm>
            <a:off x="6474460" y="3310890"/>
            <a:ext cx="5370830" cy="645160"/>
          </a:xfrm>
          <a:prstGeom prst="rect">
            <a:avLst/>
          </a:prstGeom>
          <a:noFill/>
        </p:spPr>
        <p:txBody>
          <a:bodyPr wrap="square" rtlCol="0">
            <a:spAutoFit/>
          </a:bodyPr>
          <a:p>
            <a:r>
              <a:rPr lang="zh-CN" altLang="en-US"/>
              <a:t>在cmd界面输入‘python’,再输入print(‘您好’)。如</a:t>
            </a:r>
            <a:r>
              <a:rPr lang="zh-CN" altLang="en-US"/>
              <a:t>下图所示，说明Python安装已完毕。</a:t>
            </a:r>
            <a:endParaRPr lang="zh-CN" altLang="en-US"/>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800000">
            <a:off x="5334000" y="2805430"/>
            <a:ext cx="1246505" cy="1246505"/>
          </a:xfrm>
          <a:prstGeom prst="rect">
            <a:avLst/>
          </a:prstGeom>
        </p:spPr>
      </p:pic>
      <p:sp>
        <p:nvSpPr>
          <p:cNvPr id="10" name="灯片编号占位符 9"/>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2" name="Freeform 867"/>
          <p:cNvSpPr>
            <a:spLocks noEditPoints="1"/>
          </p:cNvSpPr>
          <p:nvPr/>
        </p:nvSpPr>
        <p:spPr bwMode="auto">
          <a:xfrm>
            <a:off x="1096835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12"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Python3.7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cxnSp>
        <p:nvCxnSpPr>
          <p:cNvPr id="3" name="直接连接符 2"/>
          <p:cNvCxnSpPr/>
          <p:nvPr/>
        </p:nvCxnSpPr>
        <p:spPr>
          <a:xfrm flipV="1">
            <a:off x="386080" y="1124585"/>
            <a:ext cx="2879725" cy="444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pic>
        <p:nvPicPr>
          <p:cNvPr id="117" name="图片 117"/>
          <p:cNvPicPr>
            <a:picLocks noChangeAspect="1"/>
          </p:cNvPicPr>
          <p:nvPr/>
        </p:nvPicPr>
        <p:blipFill>
          <a:blip r:embed="rId3"/>
          <a:stretch>
            <a:fillRect/>
          </a:stretch>
        </p:blipFill>
        <p:spPr>
          <a:xfrm>
            <a:off x="221615" y="1536700"/>
            <a:ext cx="4986655" cy="3758565"/>
          </a:xfrm>
          <a:prstGeom prst="rect">
            <a:avLst/>
          </a:prstGeom>
        </p:spPr>
      </p:pic>
      <p:pic>
        <p:nvPicPr>
          <p:cNvPr id="118" name="图片 118"/>
          <p:cNvPicPr>
            <a:picLocks noChangeAspect="1"/>
          </p:cNvPicPr>
          <p:nvPr/>
        </p:nvPicPr>
        <p:blipFill>
          <a:blip r:embed="rId4"/>
          <a:stretch>
            <a:fillRect/>
          </a:stretch>
        </p:blipFill>
        <p:spPr>
          <a:xfrm>
            <a:off x="6972935" y="2405380"/>
            <a:ext cx="4944110" cy="3736340"/>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560000">
            <a:off x="5424805" y="2611120"/>
            <a:ext cx="1343025" cy="1343025"/>
          </a:xfrm>
          <a:prstGeom prst="rect">
            <a:avLst/>
          </a:prstGeom>
        </p:spPr>
      </p:pic>
      <p:sp>
        <p:nvSpPr>
          <p:cNvPr id="2" name="灯片编号占位符 1"/>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7724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a:t>
            </a:r>
            <a:r>
              <a:rPr lang="en-US" altLang="zh-CN" sz="2800">
                <a:solidFill>
                  <a:schemeClr val="tx1">
                    <a:lumMod val="65000"/>
                    <a:lumOff val="35000"/>
                  </a:schemeClr>
                </a:solidFill>
                <a:latin typeface="+mn-ea"/>
                <a:sym typeface="+mn-ea"/>
              </a:rPr>
              <a:t>Charm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cxnSp>
        <p:nvCxnSpPr>
          <p:cNvPr id="5" name="直接连接符 4"/>
          <p:cNvCxnSpPr/>
          <p:nvPr/>
        </p:nvCxnSpPr>
        <p:spPr>
          <a:xfrm flipV="1">
            <a:off x="386080" y="1124585"/>
            <a:ext cx="2600960" cy="444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pic>
        <p:nvPicPr>
          <p:cNvPr id="119" name="图片 119"/>
          <p:cNvPicPr>
            <a:picLocks noChangeAspect="1"/>
          </p:cNvPicPr>
          <p:nvPr/>
        </p:nvPicPr>
        <p:blipFill>
          <a:blip r:embed="rId3"/>
          <a:stretch>
            <a:fillRect/>
          </a:stretch>
        </p:blipFill>
        <p:spPr>
          <a:xfrm>
            <a:off x="302895" y="1582420"/>
            <a:ext cx="4889500" cy="3693160"/>
          </a:xfrm>
          <a:prstGeom prst="rect">
            <a:avLst/>
          </a:prstGeom>
        </p:spPr>
      </p:pic>
      <p:pic>
        <p:nvPicPr>
          <p:cNvPr id="120" name="图片 120"/>
          <p:cNvPicPr>
            <a:picLocks noChangeAspect="1"/>
          </p:cNvPicPr>
          <p:nvPr/>
        </p:nvPicPr>
        <p:blipFill>
          <a:blip r:embed="rId4"/>
          <a:stretch>
            <a:fillRect/>
          </a:stretch>
        </p:blipFill>
        <p:spPr>
          <a:xfrm>
            <a:off x="6690995" y="2166620"/>
            <a:ext cx="5162550" cy="3900805"/>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740000">
            <a:off x="5280660" y="2781300"/>
            <a:ext cx="1356360" cy="1356360"/>
          </a:xfrm>
          <a:prstGeom prst="rect">
            <a:avLst/>
          </a:prstGeom>
        </p:spPr>
      </p:pic>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76610"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a:t>
            </a:r>
            <a:r>
              <a:rPr lang="en-US" altLang="zh-CN" sz="2800">
                <a:solidFill>
                  <a:schemeClr val="tx1">
                    <a:lumMod val="65000"/>
                    <a:lumOff val="35000"/>
                  </a:schemeClr>
                </a:solidFill>
                <a:latin typeface="+mn-ea"/>
                <a:sym typeface="+mn-ea"/>
              </a:rPr>
              <a:t>Charm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cxnSp>
        <p:nvCxnSpPr>
          <p:cNvPr id="5" name="直接连接符 4"/>
          <p:cNvCxnSpPr/>
          <p:nvPr/>
        </p:nvCxnSpPr>
        <p:spPr>
          <a:xfrm flipV="1">
            <a:off x="386080" y="1124585"/>
            <a:ext cx="2600960" cy="444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122" name="图片 1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20980" y="1525905"/>
            <a:ext cx="4763770" cy="3695700"/>
          </a:xfrm>
          <a:prstGeom prst="rect">
            <a:avLst/>
          </a:prstGeom>
          <a:noFill/>
          <a:ln>
            <a:noFill/>
          </a:ln>
        </p:spPr>
      </p:pic>
      <p:pic>
        <p:nvPicPr>
          <p:cNvPr id="123" name="图片 123"/>
          <p:cNvPicPr>
            <a:picLocks noChangeAspect="1"/>
          </p:cNvPicPr>
          <p:nvPr/>
        </p:nvPicPr>
        <p:blipFill>
          <a:blip r:embed="rId3"/>
          <a:stretch>
            <a:fillRect/>
          </a:stretch>
        </p:blipFill>
        <p:spPr>
          <a:xfrm>
            <a:off x="6866255" y="2185353"/>
            <a:ext cx="4978400" cy="3896995"/>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860000">
            <a:off x="5177155" y="2470150"/>
            <a:ext cx="1527175" cy="1527175"/>
          </a:xfrm>
          <a:prstGeom prst="rect">
            <a:avLst/>
          </a:prstGeom>
        </p:spPr>
      </p:pic>
      <p:sp>
        <p:nvSpPr>
          <p:cNvPr id="7" name="灯片编号占位符 6"/>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6772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a:t>
            </a:r>
            <a:r>
              <a:rPr lang="en-US" altLang="zh-CN" sz="2800">
                <a:solidFill>
                  <a:schemeClr val="tx1">
                    <a:lumMod val="65000"/>
                    <a:lumOff val="35000"/>
                  </a:schemeClr>
                </a:solidFill>
                <a:latin typeface="+mn-ea"/>
                <a:sym typeface="+mn-ea"/>
              </a:rPr>
              <a:t>Charm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cxnSp>
        <p:nvCxnSpPr>
          <p:cNvPr id="5" name="直接连接符 4"/>
          <p:cNvCxnSpPr/>
          <p:nvPr/>
        </p:nvCxnSpPr>
        <p:spPr>
          <a:xfrm flipV="1">
            <a:off x="386080" y="1124585"/>
            <a:ext cx="2600960" cy="444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620000">
            <a:off x="5341620" y="2442845"/>
            <a:ext cx="1308100" cy="1308100"/>
          </a:xfrm>
          <a:prstGeom prst="rect">
            <a:avLst/>
          </a:prstGeom>
        </p:spPr>
      </p:pic>
      <p:pic>
        <p:nvPicPr>
          <p:cNvPr id="127" name="图片 127"/>
          <p:cNvPicPr>
            <a:picLocks noChangeAspect="1"/>
          </p:cNvPicPr>
          <p:nvPr/>
        </p:nvPicPr>
        <p:blipFill>
          <a:blip r:embed="rId3"/>
          <a:stretch>
            <a:fillRect/>
          </a:stretch>
        </p:blipFill>
        <p:spPr>
          <a:xfrm>
            <a:off x="262255" y="1796415"/>
            <a:ext cx="5012055" cy="3657600"/>
          </a:xfrm>
          <a:prstGeom prst="rect">
            <a:avLst/>
          </a:prstGeom>
        </p:spPr>
      </p:pic>
      <p:pic>
        <p:nvPicPr>
          <p:cNvPr id="128" name="图片 128"/>
          <p:cNvPicPr>
            <a:picLocks noChangeAspect="1"/>
          </p:cNvPicPr>
          <p:nvPr/>
        </p:nvPicPr>
        <p:blipFill>
          <a:blip r:embed="rId4"/>
          <a:stretch>
            <a:fillRect/>
          </a:stretch>
        </p:blipFill>
        <p:spPr>
          <a:xfrm>
            <a:off x="6734810" y="2181225"/>
            <a:ext cx="5107940" cy="3747770"/>
          </a:xfrm>
          <a:prstGeom prst="rect">
            <a:avLst/>
          </a:prstGeom>
        </p:spPr>
      </p:pic>
      <p:sp>
        <p:nvSpPr>
          <p:cNvPr id="7" name="灯片编号占位符 6"/>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6645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a:t>
            </a:r>
            <a:r>
              <a:rPr lang="en-US" altLang="zh-CN" sz="2800">
                <a:solidFill>
                  <a:schemeClr val="tx1">
                    <a:lumMod val="65000"/>
                    <a:lumOff val="35000"/>
                  </a:schemeClr>
                </a:solidFill>
                <a:latin typeface="+mn-ea"/>
                <a:sym typeface="+mn-ea"/>
              </a:rPr>
              <a:t>Charm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cxnSp>
        <p:nvCxnSpPr>
          <p:cNvPr id="5" name="直接连接符 4"/>
          <p:cNvCxnSpPr/>
          <p:nvPr/>
        </p:nvCxnSpPr>
        <p:spPr>
          <a:xfrm flipV="1">
            <a:off x="386080" y="1124585"/>
            <a:ext cx="2600960" cy="444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pic>
        <p:nvPicPr>
          <p:cNvPr id="129" name="图片 129"/>
          <p:cNvPicPr>
            <a:picLocks noChangeAspect="1"/>
          </p:cNvPicPr>
          <p:nvPr/>
        </p:nvPicPr>
        <p:blipFill>
          <a:blip r:embed="rId3"/>
          <a:stretch>
            <a:fillRect/>
          </a:stretch>
        </p:blipFill>
        <p:spPr>
          <a:xfrm>
            <a:off x="1590675" y="1888490"/>
            <a:ext cx="8196580" cy="4742815"/>
          </a:xfrm>
          <a:prstGeom prst="rect">
            <a:avLst/>
          </a:prstGeom>
        </p:spPr>
      </p:pic>
      <p:sp>
        <p:nvSpPr>
          <p:cNvPr id="7" name="文本框 6"/>
          <p:cNvSpPr txBox="1"/>
          <p:nvPr/>
        </p:nvSpPr>
        <p:spPr>
          <a:xfrm>
            <a:off x="587375" y="1219200"/>
            <a:ext cx="11277600" cy="507365"/>
          </a:xfrm>
          <a:prstGeom prst="rect">
            <a:avLst/>
          </a:prstGeom>
          <a:noFill/>
        </p:spPr>
        <p:txBody>
          <a:bodyPr wrap="square" rtlCol="0">
            <a:noAutofit/>
          </a:bodyPr>
          <a:p>
            <a:r>
              <a:rPr lang="zh-CN" altLang="en-US"/>
              <a:t>	配置完毕后。新建一个Python程序测试一下，如</a:t>
            </a:r>
            <a:r>
              <a:rPr lang="zh-CN" altLang="en-US"/>
              <a:t>下图所示，说明安装与配置已完成。</a:t>
            </a:r>
            <a:endParaRPr lang="zh-CN" altLang="en-US"/>
          </a:p>
        </p:txBody>
      </p:sp>
      <p:sp>
        <p:nvSpPr>
          <p:cNvPr id="8" name="灯片编号占位符 7"/>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8804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内容占位符 12"/>
          <p:cNvSpPr txBox="1"/>
          <p:nvPr/>
        </p:nvSpPr>
        <p:spPr>
          <a:xfrm>
            <a:off x="304165" y="392430"/>
            <a:ext cx="3384550" cy="736600"/>
          </a:xfrm>
          <a:prstGeom prst="rect">
            <a:avLst/>
          </a:prstGeom>
        </p:spPr>
        <p:txBody>
          <a:bodyPr vert="horz" lIns="90000" tIns="46800" rIns="90000" bIns="46800" rtlCol="0">
            <a:noAutofit/>
          </a:bodyPr>
          <a:lstStyle>
            <a:lvl1pPr indent="0" fontAlgn="auto">
              <a:lnSpc>
                <a:spcPct val="130000"/>
              </a:lnSpc>
              <a:spcBef>
                <a:spcPts val="0"/>
              </a:spcBef>
              <a:spcAft>
                <a:spcPts val="1000"/>
              </a:spcAft>
              <a:buFont typeface="Arial" panose="020B0604020202020204" pitchFamily="34" charset="0"/>
              <a:buNone/>
              <a:defRPr sz="3200" b="1" u="none" strike="noStrike" cap="none" spc="150" normalizeH="0" baseline="0">
                <a:solidFill>
                  <a:schemeClr val="accent1"/>
                </a:solidFill>
                <a:uFillTx/>
                <a:cs typeface="+mn-ea"/>
              </a:defRPr>
            </a:lvl1pPr>
            <a:lvl2pPr marL="685800" indent="-228600" fontAlgn="auto">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2pPr>
            <a:lvl3pPr marL="1143000" indent="-228600" fontAlgn="auto">
              <a:lnSpc>
                <a:spcPct val="120000"/>
              </a:lnSpc>
              <a:spcBef>
                <a:spcPts val="0"/>
              </a:spcBef>
              <a:spcAft>
                <a:spcPts val="600"/>
              </a:spcAft>
              <a:buFont typeface="Arial" panose="020B0604020202020204" pitchFamily="34" charset="0"/>
              <a:buChar char="●"/>
              <a:defRPr sz="16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3pPr>
            <a:lvl4pPr marL="1600200" indent="-228600" fontAlgn="auto">
              <a:lnSpc>
                <a:spcPct val="120000"/>
              </a:lnSpc>
              <a:spcBef>
                <a:spcPts val="0"/>
              </a:spcBef>
              <a:spcAft>
                <a:spcPts val="300"/>
              </a:spcAft>
              <a:buFont typeface="Wingdings" panose="05000000000000000000"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4pPr>
            <a:lvl5pPr marL="2057400" indent="-228600" fontAlgn="auto">
              <a:lnSpc>
                <a:spcPct val="120000"/>
              </a:lnSpc>
              <a:spcBef>
                <a:spcPts val="0"/>
              </a:spcBef>
              <a:spcAft>
                <a:spcPts val="300"/>
              </a:spcAft>
              <a:buFont typeface="Arial" panose="020B0604020202020204" pitchFamily="34" charset="0"/>
              <a:buChar char="•"/>
              <a:defRPr sz="1400" u="none" strike="noStrike"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2800">
                <a:solidFill>
                  <a:schemeClr val="tx1">
                    <a:lumMod val="65000"/>
                    <a:lumOff val="35000"/>
                  </a:schemeClr>
                </a:solidFill>
                <a:latin typeface="+mn-ea"/>
                <a:sym typeface="+mn-ea"/>
              </a:rPr>
              <a:t>Py</a:t>
            </a:r>
            <a:r>
              <a:rPr lang="en-US" altLang="zh-CN" sz="2800">
                <a:solidFill>
                  <a:schemeClr val="tx1">
                    <a:lumMod val="65000"/>
                    <a:lumOff val="35000"/>
                  </a:schemeClr>
                </a:solidFill>
                <a:latin typeface="+mn-ea"/>
                <a:sym typeface="+mn-ea"/>
              </a:rPr>
              <a:t>Charm </a:t>
            </a:r>
            <a:r>
              <a:rPr lang="zh-CN" altLang="en-US" sz="2800">
                <a:solidFill>
                  <a:schemeClr val="tx1">
                    <a:lumMod val="65000"/>
                    <a:lumOff val="35000"/>
                  </a:schemeClr>
                </a:solidFill>
                <a:latin typeface="+mn-ea"/>
                <a:sym typeface="+mn-ea"/>
              </a:rPr>
              <a:t>安装</a:t>
            </a:r>
            <a:endParaRPr lang="zh-CN" altLang="en-US" sz="2800">
              <a:solidFill>
                <a:schemeClr val="tx1">
                  <a:lumMod val="65000"/>
                  <a:lumOff val="35000"/>
                </a:schemeClr>
              </a:solidFill>
              <a:latin typeface="+mn-ea"/>
              <a:sym typeface="+mn-ea"/>
            </a:endParaRPr>
          </a:p>
        </p:txBody>
      </p:sp>
      <p:cxnSp>
        <p:nvCxnSpPr>
          <p:cNvPr id="5" name="直接连接符 4"/>
          <p:cNvCxnSpPr/>
          <p:nvPr/>
        </p:nvCxnSpPr>
        <p:spPr>
          <a:xfrm flipV="1">
            <a:off x="386080" y="1116330"/>
            <a:ext cx="2609215" cy="1270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12" name="文本框 11"/>
          <p:cNvSpPr txBox="1"/>
          <p:nvPr>
            <p:custDataLst>
              <p:tags r:id="rId2"/>
            </p:custDataLst>
          </p:nvPr>
        </p:nvSpPr>
        <p:spPr>
          <a:xfrm>
            <a:off x="5721985" y="480631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1.2.4</a:t>
            </a:r>
            <a:endPar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6" name="文本框 35"/>
          <p:cNvSpPr txBox="1"/>
          <p:nvPr>
            <p:custDataLst>
              <p:tags r:id="rId3"/>
            </p:custDataLst>
          </p:nvPr>
        </p:nvSpPr>
        <p:spPr>
          <a:xfrm>
            <a:off x="5721985" y="263842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1.2.1</a:t>
            </a:r>
            <a:endPar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0" name="文本框 39"/>
          <p:cNvSpPr txBox="1"/>
          <p:nvPr>
            <p:custDataLst>
              <p:tags r:id="rId4"/>
            </p:custDataLst>
          </p:nvPr>
        </p:nvSpPr>
        <p:spPr>
          <a:xfrm>
            <a:off x="5721985" y="336105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1.2.2</a:t>
            </a:r>
            <a:endPar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3" name="文本框 42"/>
          <p:cNvSpPr txBox="1"/>
          <p:nvPr>
            <p:custDataLst>
              <p:tags r:id="rId5"/>
            </p:custDataLst>
          </p:nvPr>
        </p:nvSpPr>
        <p:spPr>
          <a:xfrm>
            <a:off x="5721985" y="4083685"/>
            <a:ext cx="748030" cy="583565"/>
          </a:xfrm>
          <a:prstGeom prst="rect">
            <a:avLst/>
          </a:prstGeom>
          <a:noFill/>
        </p:spPr>
        <p:txBody>
          <a:bodyPr wrap="square" rtlCol="0">
            <a:normAutofit fontScale="60000"/>
          </a:bodyPr>
          <a:p>
            <a:r>
              <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1.2.3</a:t>
            </a:r>
            <a:endPar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文本框 20"/>
          <p:cNvSpPr txBox="1"/>
          <p:nvPr>
            <p:custDataLst>
              <p:tags r:id="rId6"/>
            </p:custDataLst>
          </p:nvPr>
        </p:nvSpPr>
        <p:spPr>
          <a:xfrm>
            <a:off x="6649085" y="3945254"/>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Session</a:t>
            </a: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和</a:t>
            </a:r>
            <a:r>
              <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Cookie</a:t>
            </a:r>
            <a:endPar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2" name="文本框 21"/>
          <p:cNvSpPr txBox="1"/>
          <p:nvPr>
            <p:custDataLst>
              <p:tags r:id="rId7"/>
            </p:custDataLst>
          </p:nvPr>
        </p:nvSpPr>
        <p:spPr>
          <a:xfrm>
            <a:off x="6649085" y="3231007"/>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HTML</a:t>
            </a: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和</a:t>
            </a:r>
            <a:r>
              <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CSS</a:t>
            </a:r>
            <a:endPar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3" name="文本框 22"/>
          <p:cNvSpPr txBox="1"/>
          <p:nvPr>
            <p:custDataLst>
              <p:tags r:id="rId8"/>
            </p:custDataLst>
          </p:nvPr>
        </p:nvSpPr>
        <p:spPr>
          <a:xfrm>
            <a:off x="6649085" y="2516759"/>
            <a:ext cx="4439285" cy="583565"/>
          </a:xfrm>
          <a:prstGeom prst="rect">
            <a:avLst/>
          </a:prstGeom>
          <a:noFill/>
        </p:spPr>
        <p:txBody>
          <a:bodyPr wrap="square" lIns="90170" tIns="46990" rIns="90170" bIns="46990" rtlCol="0" anchor="ctr" anchorCtr="0">
            <a:normAutofit/>
          </a:bodyPr>
          <a:p>
            <a:pPr fontAlgn="auto">
              <a:lnSpc>
                <a:spcPct val="110000"/>
              </a:lnSpc>
            </a:pPr>
            <a:r>
              <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HTTP</a:t>
            </a: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和</a:t>
            </a:r>
            <a:r>
              <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HTTPS</a:t>
            </a:r>
            <a:endParaRPr lang="en-US" altLang="zh-CN"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24" name="文本框 23"/>
          <p:cNvSpPr txBox="1"/>
          <p:nvPr>
            <p:custDataLst>
              <p:tags r:id="rId9"/>
            </p:custDataLst>
          </p:nvPr>
        </p:nvSpPr>
        <p:spPr>
          <a:xfrm>
            <a:off x="6649085" y="4666996"/>
            <a:ext cx="4439285" cy="583565"/>
          </a:xfrm>
          <a:prstGeom prst="rect">
            <a:avLst/>
          </a:prstGeom>
          <a:noFill/>
        </p:spPr>
        <p:txBody>
          <a:bodyPr wrap="square" lIns="90170" tIns="46990" rIns="90170" bIns="46990" rtlCol="0" anchor="ctr" anchorCtr="0">
            <a:normAutofit/>
          </a:bodyPr>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多线程和</a:t>
            </a: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多进程</a:t>
            </a:r>
            <a:endPar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cxnSp>
        <p:nvCxnSpPr>
          <p:cNvPr id="5" name="直接连接符 4"/>
          <p:cNvCxnSpPr/>
          <p:nvPr>
            <p:custDataLst>
              <p:tags r:id="rId10"/>
            </p:custDataLst>
          </p:nvPr>
        </p:nvCxnSpPr>
        <p:spPr>
          <a:xfrm>
            <a:off x="5840095" y="2378075"/>
            <a:ext cx="524827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721985" y="1657350"/>
            <a:ext cx="5227320" cy="460375"/>
          </a:xfrm>
          <a:prstGeom prst="rect">
            <a:avLst/>
          </a:prstGeom>
          <a:noFill/>
        </p:spPr>
        <p:txBody>
          <a:bodyPr wrap="square" rtlCol="0">
            <a:spAutoFit/>
          </a:bodyPr>
          <a:p>
            <a:r>
              <a:rPr lang="zh-CN" altLang="en-US" sz="2400" b="1"/>
              <a:t>任务1.2     网页构造</a:t>
            </a:r>
            <a:endParaRPr lang="zh-CN" altLang="en-US" sz="2400" b="1"/>
          </a:p>
        </p:txBody>
      </p:sp>
      <p:sp>
        <p:nvSpPr>
          <p:cNvPr id="18" name="文本框 17"/>
          <p:cNvSpPr txBox="1"/>
          <p:nvPr>
            <p:custDataLst>
              <p:tags r:id="rId11"/>
            </p:custDataLst>
          </p:nvPr>
        </p:nvSpPr>
        <p:spPr>
          <a:xfrm>
            <a:off x="440055" y="1729740"/>
            <a:ext cx="3470275" cy="777875"/>
          </a:xfrm>
          <a:prstGeom prst="rect">
            <a:avLst/>
          </a:prstGeom>
          <a:noFill/>
        </p:spPr>
        <p:txBody>
          <a:bodyPr wrap="square" rtlCol="0">
            <a:normAutofit/>
          </a:bodyPr>
          <a:p>
            <a:pPr algn="r"/>
            <a:r>
              <a:rPr lang="zh-CN" altLang="en-US" sz="3600" b="1">
                <a:sym typeface="+mn-ea"/>
              </a:rPr>
              <a:t>网页构造的认识</a:t>
            </a:r>
            <a:endParaRPr lang="zh-CN" altLang="en-US" sz="3600" b="1" spc="300" dirty="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20" name="矩形 19"/>
          <p:cNvSpPr/>
          <p:nvPr>
            <p:custDataLst>
              <p:tags r:id="rId12"/>
            </p:custDataLst>
          </p:nvPr>
        </p:nvSpPr>
        <p:spPr>
          <a:xfrm>
            <a:off x="3999230" y="1657350"/>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7851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12" grpId="0"/>
      <p:bldP spid="36" grpId="0"/>
      <p:bldP spid="40" grpId="0"/>
      <p:bldP spid="43" grpId="0"/>
      <p:bldP spid="21" grpId="0"/>
      <p:bldP spid="22" grpId="0"/>
      <p:bldP spid="23" grpId="0"/>
      <p:bldP spid="24" grpId="0"/>
      <p:bldP spid="10" grpId="0"/>
      <p:bldP spid="12" grpId="1"/>
      <p:bldP spid="36" grpId="1"/>
      <p:bldP spid="40" grpId="1"/>
      <p:bldP spid="43" grpId="1"/>
      <p:bldP spid="21" grpId="1"/>
      <p:bldP spid="22" grpId="1"/>
      <p:bldP spid="23" grpId="1"/>
      <p:bldP spid="24" grpId="1"/>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任务</a:t>
            </a:r>
            <a:r>
              <a:rPr lang="en-US" altLang="zh-CN" sz="4800" b="1"/>
              <a:t>1.2    </a:t>
            </a:r>
            <a:r>
              <a:rPr lang="zh-CN" altLang="en-US" sz="4800" b="1"/>
              <a:t>网页</a:t>
            </a:r>
            <a:r>
              <a:rPr lang="zh-CN" altLang="en-US" sz="4800" b="1"/>
              <a:t>构造</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项目一</a:t>
            </a:r>
            <a:r>
              <a:rPr lang="en-US" altLang="zh-CN" sz="4800" b="1"/>
              <a:t>   </a:t>
            </a:r>
            <a:r>
              <a:rPr lang="zh-CN" altLang="en-US" sz="4800" b="1"/>
              <a:t>网页构造的</a:t>
            </a:r>
            <a:r>
              <a:rPr lang="zh-CN" altLang="en-US" sz="4800" b="1"/>
              <a:t>认识</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81400" y="2760980"/>
            <a:ext cx="7168515" cy="1568450"/>
          </a:xfrm>
          <a:prstGeom prst="rect">
            <a:avLst/>
          </a:prstGeom>
          <a:noFill/>
        </p:spPr>
        <p:txBody>
          <a:bodyPr wrap="square" rtlCol="0">
            <a:spAutoFit/>
          </a:bodyPr>
          <a:p>
            <a:r>
              <a:rPr lang="zh-CN" altLang="en-US" sz="4800" b="1"/>
              <a:t>任务</a:t>
            </a:r>
            <a:r>
              <a:rPr lang="en-US" altLang="zh-CN" sz="4800" b="1"/>
              <a:t>1.2.1   </a:t>
            </a:r>
            <a:r>
              <a:rPr lang="zh-CN" altLang="en-US" sz="4800" b="1"/>
              <a:t> </a:t>
            </a:r>
            <a:endParaRPr lang="zh-CN" altLang="en-US" sz="4800" b="1"/>
          </a:p>
          <a:p>
            <a:r>
              <a:rPr lang="zh-CN" altLang="en-US" sz="4800" b="1">
                <a:sym typeface="+mn-ea"/>
              </a:rPr>
              <a:t>HTTP和HTTPS</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4" name="标题 3"/>
          <p:cNvSpPr>
            <a:spLocks noGrp="1"/>
          </p:cNvSpPr>
          <p:nvPr>
            <p:ph type="title"/>
          </p:nvPr>
        </p:nvSpPr>
        <p:spPr>
          <a:xfrm>
            <a:off x="608330" y="608330"/>
            <a:ext cx="3983355" cy="705485"/>
          </a:xfrm>
        </p:spPr>
        <p:txBody>
          <a:bodyPr/>
          <a:p>
            <a:pPr algn="l">
              <a:buClrTx/>
              <a:buSzTx/>
              <a:buFontTx/>
            </a:pPr>
            <a:r>
              <a:rPr lang="zh-CN" altLang="en-US" sz="2800" spc="150">
                <a:solidFill>
                  <a:schemeClr val="tx1">
                    <a:lumMod val="65000"/>
                    <a:lumOff val="35000"/>
                  </a:schemeClr>
                </a:solidFill>
                <a:latin typeface="+mn-lt"/>
                <a:ea typeface="+mn-ea"/>
                <a:cs typeface="+mn-cs"/>
              </a:rPr>
              <a:t>HTTP和HTTPS</a:t>
            </a:r>
            <a:endParaRPr lang="zh-CN" altLang="en-US" sz="2800" spc="150">
              <a:solidFill>
                <a:schemeClr val="tx1">
                  <a:lumMod val="65000"/>
                  <a:lumOff val="35000"/>
                </a:schemeClr>
              </a:solidFill>
              <a:latin typeface="+mn-lt"/>
              <a:ea typeface="+mn-ea"/>
              <a:cs typeface="+mn-cs"/>
            </a:endParaRPr>
          </a:p>
        </p:txBody>
      </p:sp>
      <p:sp>
        <p:nvSpPr>
          <p:cNvPr id="8" name="灯片编号占位符 7"/>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6708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2" name="直接连接符 1"/>
          <p:cNvCxnSpPr/>
          <p:nvPr/>
        </p:nvCxnSpPr>
        <p:spPr>
          <a:xfrm>
            <a:off x="734060" y="1270000"/>
            <a:ext cx="2580640" cy="12065"/>
          </a:xfrm>
          <a:prstGeom prst="line">
            <a:avLst/>
          </a:prstGeom>
        </p:spPr>
        <p:style>
          <a:lnRef idx="3">
            <a:schemeClr val="dk1"/>
          </a:lnRef>
          <a:fillRef idx="0">
            <a:schemeClr val="dk1"/>
          </a:fillRef>
          <a:effectRef idx="2">
            <a:schemeClr val="dk1"/>
          </a:effectRef>
          <a:fontRef idx="minor">
            <a:schemeClr val="tx1"/>
          </a:fontRef>
        </p:style>
      </p:cxnSp>
      <p:sp>
        <p:nvSpPr>
          <p:cNvPr id="9" name="文本框 8"/>
          <p:cNvSpPr txBox="1"/>
          <p:nvPr/>
        </p:nvSpPr>
        <p:spPr>
          <a:xfrm>
            <a:off x="608330" y="1560830"/>
            <a:ext cx="11235055" cy="3192780"/>
          </a:xfrm>
          <a:prstGeom prst="rect">
            <a:avLst/>
          </a:prstGeom>
          <a:noFill/>
        </p:spPr>
        <p:txBody>
          <a:bodyPr wrap="square" rtlCol="0" anchor="t">
            <a:spAutoFit/>
          </a:bodyPr>
          <a:p>
            <a:pPr indent="457200">
              <a:lnSpc>
                <a:spcPct val="160000"/>
              </a:lnSpc>
            </a:pPr>
            <a:r>
              <a:rPr lang="zh-CN" altLang="en-US"/>
              <a:t>协议：协议旨在确保通信各方能够理解和遵循相同的规则，从而实现有效的数据交换。</a:t>
            </a:r>
            <a:endParaRPr lang="zh-CN" altLang="en-US"/>
          </a:p>
          <a:p>
            <a:pPr indent="457200">
              <a:lnSpc>
                <a:spcPct val="160000"/>
              </a:lnSpc>
            </a:pPr>
            <a:endParaRPr lang="zh-CN" altLang="en-US"/>
          </a:p>
          <a:p>
            <a:pPr indent="457200">
              <a:lnSpc>
                <a:spcPct val="160000"/>
              </a:lnSpc>
            </a:pPr>
            <a:r>
              <a:rPr lang="zh-CN" altLang="en-US"/>
              <a:t>HTTP（Hypertext Transfer Protocol）是一种用于在计算机间传输超文本数据的</a:t>
            </a:r>
            <a:r>
              <a:rPr lang="zh-CN" altLang="en-US"/>
              <a:t>协议，它能够让你的浏览器向服务器请求网页，并将网页内容发送回浏览器显示。</a:t>
            </a:r>
            <a:endParaRPr lang="zh-CN" altLang="en-US"/>
          </a:p>
          <a:p>
            <a:pPr indent="457200">
              <a:lnSpc>
                <a:spcPct val="160000"/>
              </a:lnSpc>
            </a:pPr>
            <a:endParaRPr lang="zh-CN" altLang="en-US"/>
          </a:p>
          <a:p>
            <a:pPr indent="457200">
              <a:lnSpc>
                <a:spcPct val="160000"/>
              </a:lnSpc>
            </a:pPr>
            <a:r>
              <a:rPr lang="zh-CN" altLang="en-US"/>
              <a:t>HTTPS（Hypertext Transfer Protocol Secure）是HTTP的安全版本，它在传输数据的过程中使用了加密技术，确保你的数据在传递过程中不被恶意人士窃取或篡改。</a:t>
            </a:r>
            <a:endParaRPr lang="zh-CN"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文本占位符 2"/>
          <p:cNvSpPr>
            <a:spLocks noGrp="1"/>
          </p:cNvSpPr>
          <p:nvPr>
            <p:ph type="body" sz="half" idx="2"/>
          </p:nvPr>
        </p:nvSpPr>
        <p:spPr>
          <a:xfrm>
            <a:off x="608330" y="1573530"/>
            <a:ext cx="5839460" cy="4699000"/>
          </a:xfrm>
        </p:spPr>
        <p:txBody>
          <a:bodyPr>
            <a:normAutofit lnSpcReduction="20000"/>
          </a:bodyPr>
          <a:p>
            <a:pPr indent="457200" algn="l">
              <a:lnSpc>
                <a:spcPct val="100000"/>
              </a:lnSpc>
              <a:buClrTx/>
              <a:buSzTx/>
              <a:buFont typeface="Arial" panose="020B0604020202020204" pitchFamily="34" charset="0"/>
            </a:pPr>
            <a:r>
              <a:rPr lang="en-US" altLang="zh-CN" sz="1800" spc="0">
                <a:solidFill>
                  <a:schemeClr val="tx1"/>
                </a:solidFill>
                <a:latin typeface="+mn-lt"/>
                <a:ea typeface="+mn-ea"/>
              </a:rPr>
              <a:t>访问网站时，HTTP协议所起到的作用一般包括如下四个步骤：</a:t>
            </a:r>
            <a:endParaRPr lang="en-US" altLang="zh-CN" sz="1800" spc="0">
              <a:solidFill>
                <a:schemeClr val="tx1"/>
              </a:solidFill>
              <a:latin typeface="+mn-lt"/>
              <a:ea typeface="+mn-ea"/>
            </a:endParaRPr>
          </a:p>
          <a:p>
            <a:pPr indent="457200" algn="l">
              <a:lnSpc>
                <a:spcPct val="100000"/>
              </a:lnSpc>
              <a:buClrTx/>
              <a:buSzTx/>
              <a:buFont typeface="Arial" panose="020B0604020202020204" pitchFamily="34" charset="0"/>
            </a:pP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r>
              <a:rPr lang="en-US" altLang="zh-CN" sz="1800" spc="0">
                <a:solidFill>
                  <a:schemeClr val="tx1"/>
                </a:solidFill>
                <a:latin typeface="+mn-lt"/>
                <a:ea typeface="+mn-ea"/>
              </a:rPr>
              <a:t>建立连接：客户端浏览器与Web服务器端建立连接，打开一个Socket连接；</a:t>
            </a: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r>
              <a:rPr lang="en-US" altLang="zh-CN" sz="1800" spc="0">
                <a:solidFill>
                  <a:schemeClr val="tx1"/>
                </a:solidFill>
                <a:latin typeface="+mn-lt"/>
                <a:ea typeface="+mn-ea"/>
              </a:rPr>
              <a:t>发送请求(Request)：客户端浏览器通过Socket向Web服务器端提交请求。HTTP的请求一般为Get、Post、Put和Delete；</a:t>
            </a: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r>
              <a:rPr lang="en-US" altLang="zh-CN" sz="1800" spc="0">
                <a:solidFill>
                  <a:schemeClr val="tx1"/>
                </a:solidFill>
                <a:latin typeface="+mn-lt"/>
                <a:ea typeface="+mn-ea"/>
              </a:rPr>
              <a:t>响应请求(Response)：Web服务器端获取请求后，根据请求体的内容，进行事务处理，最后将处理结果通过HTTP协议传回给客户端浏览器，客户端浏览器解析后显示出所请求的页面。</a:t>
            </a: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endParaRPr lang="en-US" altLang="zh-CN" sz="1800" spc="0">
              <a:solidFill>
                <a:schemeClr val="tx1"/>
              </a:solidFill>
              <a:latin typeface="+mn-lt"/>
              <a:ea typeface="+mn-ea"/>
            </a:endParaRPr>
          </a:p>
          <a:p>
            <a:pPr marL="285750" indent="-285750" algn="l">
              <a:lnSpc>
                <a:spcPct val="100000"/>
              </a:lnSpc>
              <a:buClrTx/>
              <a:buSzTx/>
              <a:buFont typeface="Arial" panose="020B0604020202020204" pitchFamily="34" charset="0"/>
              <a:buChar char="•"/>
            </a:pPr>
            <a:r>
              <a:rPr lang="en-US" altLang="zh-CN" sz="1800" spc="0">
                <a:solidFill>
                  <a:schemeClr val="tx1"/>
                </a:solidFill>
                <a:latin typeface="+mn-lt"/>
                <a:ea typeface="+mn-ea"/>
              </a:rPr>
              <a:t>关闭连接：当应答结束后，客户端浏览器与Web服务器端断开。</a:t>
            </a:r>
            <a:endParaRPr lang="zh-CN" altLang="en-US" sz="1400" b="1">
              <a:latin typeface="+mn-ea"/>
              <a:ea typeface="+mn-ea"/>
              <a:cs typeface="+mn-ea"/>
            </a:endParaRPr>
          </a:p>
        </p:txBody>
      </p:sp>
      <p:sp>
        <p:nvSpPr>
          <p:cNvPr id="4" name="标题 3"/>
          <p:cNvSpPr>
            <a:spLocks noGrp="1"/>
          </p:cNvSpPr>
          <p:nvPr>
            <p:ph type="title"/>
          </p:nvPr>
        </p:nvSpPr>
        <p:spPr>
          <a:xfrm>
            <a:off x="608330" y="608330"/>
            <a:ext cx="4232910" cy="705485"/>
          </a:xfrm>
        </p:spPr>
        <p:txBody>
          <a:bodyPr>
            <a:normAutofit/>
          </a:bodyPr>
          <a:p>
            <a:pPr algn="l">
              <a:buClrTx/>
              <a:buSzTx/>
              <a:buFontTx/>
            </a:pPr>
            <a:r>
              <a:rPr lang="en-US" altLang="zh-CN" sz="2800" spc="150">
                <a:solidFill>
                  <a:schemeClr val="tx1">
                    <a:lumMod val="65000"/>
                    <a:lumOff val="35000"/>
                  </a:schemeClr>
                </a:solidFill>
                <a:latin typeface="+mn-lt"/>
                <a:ea typeface="+mn-ea"/>
                <a:cs typeface="+mn-cs"/>
              </a:rPr>
              <a:t>HTTP</a:t>
            </a:r>
            <a:r>
              <a:rPr lang="zh-CN" altLang="en-US" sz="2800" spc="150">
                <a:solidFill>
                  <a:schemeClr val="tx1">
                    <a:lumMod val="65000"/>
                    <a:lumOff val="35000"/>
                  </a:schemeClr>
                </a:solidFill>
                <a:latin typeface="+mn-lt"/>
                <a:ea typeface="+mn-ea"/>
                <a:cs typeface="+mn-cs"/>
              </a:rPr>
              <a:t>协议</a:t>
            </a:r>
            <a:r>
              <a:rPr lang="zh-CN" altLang="en-US" sz="2800" spc="150">
                <a:solidFill>
                  <a:schemeClr val="tx1">
                    <a:lumMod val="65000"/>
                    <a:lumOff val="35000"/>
                  </a:schemeClr>
                </a:solidFill>
                <a:latin typeface="+mn-lt"/>
                <a:ea typeface="+mn-ea"/>
                <a:cs typeface="+mn-cs"/>
              </a:rPr>
              <a:t>工作流程</a:t>
            </a:r>
            <a:endParaRPr lang="zh-CN" altLang="en-US" sz="2800" spc="150">
              <a:solidFill>
                <a:schemeClr val="tx1">
                  <a:lumMod val="65000"/>
                  <a:lumOff val="35000"/>
                </a:schemeClr>
              </a:solidFill>
              <a:latin typeface="+mn-lt"/>
              <a:ea typeface="+mn-ea"/>
              <a:cs typeface="+mn-cs"/>
            </a:endParaRPr>
          </a:p>
        </p:txBody>
      </p:sp>
      <p:pic>
        <p:nvPicPr>
          <p:cNvPr id="15" name="图片 15"/>
          <p:cNvPicPr>
            <a:picLocks noChangeAspect="1"/>
          </p:cNvPicPr>
          <p:nvPr>
            <p:ph type="pic" idx="1"/>
            <p:custDataLst>
              <p:tags r:id="rId2"/>
            </p:custDataLst>
          </p:nvPr>
        </p:nvPicPr>
        <p:blipFill>
          <a:blip r:embed="rId3"/>
          <a:stretch>
            <a:fillRect/>
          </a:stretch>
        </p:blipFill>
        <p:spPr>
          <a:xfrm>
            <a:off x="6610985" y="2710815"/>
            <a:ext cx="5233035" cy="2550160"/>
          </a:xfrm>
          <a:prstGeom prst="rect">
            <a:avLst/>
          </a:prstGeom>
        </p:spPr>
      </p:pic>
      <p:sp>
        <p:nvSpPr>
          <p:cNvPr id="6" name="文本框 5"/>
          <p:cNvSpPr txBox="1"/>
          <p:nvPr/>
        </p:nvSpPr>
        <p:spPr>
          <a:xfrm>
            <a:off x="8255000" y="5500370"/>
            <a:ext cx="2459355" cy="368300"/>
          </a:xfrm>
          <a:prstGeom prst="rect">
            <a:avLst/>
          </a:prstGeom>
          <a:noFill/>
        </p:spPr>
        <p:txBody>
          <a:bodyPr wrap="square" rtlCol="0">
            <a:spAutoFit/>
          </a:bodyPr>
          <a:p>
            <a:r>
              <a:rPr lang="en-US" altLang="zh-CN"/>
              <a:t>HTTP</a:t>
            </a:r>
            <a:r>
              <a:rPr lang="zh-CN" altLang="en-US"/>
              <a:t>协议工作流程</a:t>
            </a:r>
            <a:r>
              <a:rPr lang="zh-CN" altLang="en-US"/>
              <a:t>图</a:t>
            </a:r>
            <a:endParaRPr lang="zh-CN" altLang="en-US"/>
          </a:p>
        </p:txBody>
      </p:sp>
      <p:sp>
        <p:nvSpPr>
          <p:cNvPr id="8" name="灯片编号占位符 7"/>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096708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2" name="直接连接符 1"/>
          <p:cNvCxnSpPr/>
          <p:nvPr/>
        </p:nvCxnSpPr>
        <p:spPr>
          <a:xfrm>
            <a:off x="734060" y="1270000"/>
            <a:ext cx="3226435" cy="317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bldLst>
      <p:bldP spid="3" grpId="0" build="p"/>
      <p:bldP spid="3"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680000">
            <a:off x="5935345" y="1824355"/>
            <a:ext cx="922020" cy="922020"/>
          </a:xfrm>
          <a:prstGeom prst="rect">
            <a:avLst/>
          </a:prstGeom>
        </p:spPr>
      </p:pic>
      <p:sp>
        <p:nvSpPr>
          <p:cNvPr id="10" name="文本框 9"/>
          <p:cNvSpPr txBox="1"/>
          <p:nvPr/>
        </p:nvSpPr>
        <p:spPr>
          <a:xfrm>
            <a:off x="6824345" y="2150745"/>
            <a:ext cx="5161915" cy="922020"/>
          </a:xfrm>
          <a:prstGeom prst="rect">
            <a:avLst/>
          </a:prstGeom>
          <a:noFill/>
        </p:spPr>
        <p:txBody>
          <a:bodyPr wrap="square" rtlCol="0">
            <a:spAutoFit/>
          </a:bodyPr>
          <a:p>
            <a:pPr indent="457200"/>
            <a:r>
              <a:rPr lang="zh-CN" altLang="en-US"/>
              <a:t>我们切换到&lt;Network&gt;选项卡，可以看到在&lt;Network&gt;下面有很多条数据，每一条数据就代表着一次请求和响应。</a:t>
            </a:r>
            <a:endParaRPr lang="zh-CN" altLang="en-US"/>
          </a:p>
        </p:txBody>
      </p:sp>
      <p:sp>
        <p:nvSpPr>
          <p:cNvPr id="7" name="灯片编号占位符 6"/>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76610"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125730" y="1010285"/>
            <a:ext cx="11727815" cy="645160"/>
          </a:xfrm>
          <a:prstGeom prst="rect">
            <a:avLst/>
          </a:prstGeom>
          <a:noFill/>
        </p:spPr>
        <p:txBody>
          <a:bodyPr wrap="square" rtlCol="0" anchor="t">
            <a:spAutoFit/>
          </a:bodyPr>
          <a:p>
            <a:pPr indent="457200"/>
            <a:r>
              <a:rPr lang="zh-CN" altLang="en-US"/>
              <a:t>使用</a:t>
            </a:r>
            <a:r>
              <a:rPr lang="en-US" altLang="zh-CN"/>
              <a:t>Chrome</a:t>
            </a:r>
            <a:r>
              <a:rPr lang="zh-CN" altLang="en-US"/>
              <a:t>浏览器打开网站（http://www.techlabplt.com:8081/user/login）鼠标右击选择&lt;检查&gt;选项或使用</a:t>
            </a:r>
            <a:r>
              <a:rPr lang="en-US" altLang="zh-CN"/>
              <a:t>&lt;F12&gt;</a:t>
            </a:r>
            <a:r>
              <a:rPr lang="zh-CN" altLang="en-US"/>
              <a:t>按键来打开Chrome浏览器的开发者工具，如下图</a:t>
            </a:r>
            <a:r>
              <a:rPr lang="zh-CN" altLang="en-US"/>
              <a:t>所示：</a:t>
            </a:r>
            <a:endParaRPr lang="zh-CN" altLang="en-US"/>
          </a:p>
        </p:txBody>
      </p:sp>
      <p:pic>
        <p:nvPicPr>
          <p:cNvPr id="1766979692" name="图片 1"/>
          <p:cNvPicPr>
            <a:picLocks noChangeAspect="1"/>
          </p:cNvPicPr>
          <p:nvPr/>
        </p:nvPicPr>
        <p:blipFill>
          <a:blip r:embed="rId4"/>
          <a:stretch>
            <a:fillRect/>
          </a:stretch>
        </p:blipFill>
        <p:spPr>
          <a:xfrm>
            <a:off x="161290" y="2209165"/>
            <a:ext cx="5742940" cy="2838450"/>
          </a:xfrm>
          <a:prstGeom prst="rect">
            <a:avLst/>
          </a:prstGeom>
        </p:spPr>
      </p:pic>
      <p:pic>
        <p:nvPicPr>
          <p:cNvPr id="460996916" name="图片 1"/>
          <p:cNvPicPr>
            <a:picLocks noChangeAspect="1"/>
          </p:cNvPicPr>
          <p:nvPr/>
        </p:nvPicPr>
        <p:blipFill>
          <a:blip r:embed="rId5"/>
          <a:stretch>
            <a:fillRect/>
          </a:stretch>
        </p:blipFill>
        <p:spPr>
          <a:xfrm>
            <a:off x="5904230" y="3185160"/>
            <a:ext cx="6019800" cy="2639695"/>
          </a:xfrm>
          <a:prstGeom prst="rect">
            <a:avLst/>
          </a:prstGeom>
        </p:spPr>
      </p:pic>
      <p:sp>
        <p:nvSpPr>
          <p:cNvPr id="5" name="标题 4"/>
          <p:cNvSpPr>
            <a:spLocks noGrp="1"/>
          </p:cNvSpPr>
          <p:nvPr>
            <p:ph type="title"/>
          </p:nvPr>
        </p:nvSpPr>
        <p:spPr>
          <a:xfrm>
            <a:off x="556260" y="304800"/>
            <a:ext cx="4232910" cy="705485"/>
          </a:xfrm>
        </p:spPr>
        <p:txBody>
          <a:bodyPr>
            <a:normAutofit/>
          </a:bodyPr>
          <a:p>
            <a:pPr algn="l">
              <a:buClrTx/>
              <a:buSzTx/>
              <a:buFontTx/>
            </a:pPr>
            <a:r>
              <a:rPr lang="en-US" altLang="zh-CN" sz="2800" spc="150">
                <a:solidFill>
                  <a:schemeClr val="tx1">
                    <a:lumMod val="65000"/>
                    <a:lumOff val="35000"/>
                  </a:schemeClr>
                </a:solidFill>
                <a:latin typeface="+mn-lt"/>
                <a:ea typeface="+mn-ea"/>
                <a:cs typeface="+mn-cs"/>
              </a:rPr>
              <a:t>Network</a:t>
            </a:r>
            <a:r>
              <a:rPr lang="zh-CN" altLang="en-US" sz="2800" spc="150">
                <a:solidFill>
                  <a:schemeClr val="tx1">
                    <a:lumMod val="65000"/>
                    <a:lumOff val="35000"/>
                  </a:schemeClr>
                </a:solidFill>
                <a:latin typeface="+mn-lt"/>
                <a:ea typeface="+mn-ea"/>
                <a:cs typeface="+mn-cs"/>
              </a:rPr>
              <a:t>选项卡</a:t>
            </a:r>
            <a:endParaRPr lang="zh-CN" altLang="en-US" sz="2800" spc="150">
              <a:solidFill>
                <a:schemeClr val="tx1">
                  <a:lumMod val="65000"/>
                  <a:lumOff val="35000"/>
                </a:schemeClr>
              </a:solidFill>
              <a:latin typeface="+mn-lt"/>
              <a:ea typeface="+mn-ea"/>
              <a:cs typeface="+mn-cs"/>
            </a:endParaRPr>
          </a:p>
        </p:txBody>
      </p:sp>
      <p:cxnSp>
        <p:nvCxnSpPr>
          <p:cNvPr id="6" name="直接连接符 5"/>
          <p:cNvCxnSpPr/>
          <p:nvPr/>
        </p:nvCxnSpPr>
        <p:spPr>
          <a:xfrm>
            <a:off x="681990" y="966470"/>
            <a:ext cx="2583815" cy="127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20000">
            <a:off x="5801360" y="1816100"/>
            <a:ext cx="1110615" cy="1110615"/>
          </a:xfrm>
          <a:prstGeom prst="rect">
            <a:avLst/>
          </a:prstGeom>
        </p:spPr>
      </p:pic>
      <p:sp>
        <p:nvSpPr>
          <p:cNvPr id="13" name="文本框 12"/>
          <p:cNvSpPr txBox="1"/>
          <p:nvPr/>
        </p:nvSpPr>
        <p:spPr>
          <a:xfrm>
            <a:off x="661035" y="4748530"/>
            <a:ext cx="4064000" cy="368300"/>
          </a:xfrm>
          <a:prstGeom prst="rect">
            <a:avLst/>
          </a:prstGeom>
          <a:noFill/>
        </p:spPr>
        <p:txBody>
          <a:bodyPr wrap="square" rtlCol="0">
            <a:spAutoFit/>
          </a:bodyPr>
          <a:p>
            <a:r>
              <a:rPr lang="zh-CN" altLang="en-US"/>
              <a:t>我们点击第一条数据，如上图</a:t>
            </a:r>
            <a:r>
              <a:rPr lang="zh-CN" altLang="en-US"/>
              <a:t>所示</a:t>
            </a:r>
            <a:endParaRPr lang="zh-CN" altLang="en-US"/>
          </a:p>
        </p:txBody>
      </p:sp>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2" name="Freeform 867"/>
          <p:cNvSpPr>
            <a:spLocks noEditPoints="1"/>
          </p:cNvSpPr>
          <p:nvPr/>
        </p:nvSpPr>
        <p:spPr bwMode="auto">
          <a:xfrm>
            <a:off x="1096772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460996916" name="图片 1"/>
          <p:cNvPicPr>
            <a:picLocks noChangeAspect="1"/>
          </p:cNvPicPr>
          <p:nvPr/>
        </p:nvPicPr>
        <p:blipFill>
          <a:blip r:embed="rId4"/>
          <a:stretch>
            <a:fillRect/>
          </a:stretch>
        </p:blipFill>
        <p:spPr>
          <a:xfrm>
            <a:off x="239395" y="2167255"/>
            <a:ext cx="5474970" cy="2400935"/>
          </a:xfrm>
          <a:prstGeom prst="rect">
            <a:avLst/>
          </a:prstGeom>
        </p:spPr>
      </p:pic>
      <p:pic>
        <p:nvPicPr>
          <p:cNvPr id="1839652170" name="图片 1839652170"/>
          <p:cNvPicPr>
            <a:picLocks noChangeAspect="1"/>
          </p:cNvPicPr>
          <p:nvPr/>
        </p:nvPicPr>
        <p:blipFill>
          <a:blip r:embed="rId5"/>
          <a:stretch>
            <a:fillRect/>
          </a:stretch>
        </p:blipFill>
        <p:spPr>
          <a:xfrm>
            <a:off x="6233160" y="2972435"/>
            <a:ext cx="5612130" cy="2335530"/>
          </a:xfrm>
          <a:prstGeom prst="rect">
            <a:avLst/>
          </a:prstGeom>
        </p:spPr>
      </p:pic>
      <p:sp>
        <p:nvSpPr>
          <p:cNvPr id="3" name="文本框 2"/>
          <p:cNvSpPr txBox="1"/>
          <p:nvPr/>
        </p:nvSpPr>
        <p:spPr>
          <a:xfrm>
            <a:off x="6861175" y="2090420"/>
            <a:ext cx="4984115" cy="645160"/>
          </a:xfrm>
          <a:prstGeom prst="rect">
            <a:avLst/>
          </a:prstGeom>
          <a:noFill/>
        </p:spPr>
        <p:txBody>
          <a:bodyPr wrap="square" rtlCol="0" anchor="t">
            <a:spAutoFit/>
          </a:bodyPr>
          <a:p>
            <a:pPr indent="457200"/>
            <a:r>
              <a:rPr lang="zh-CN" altLang="en-US"/>
              <a:t>可以观察到&lt;Headers&gt;选项卡内分为三部分</a:t>
            </a:r>
            <a:r>
              <a:rPr lang="zh-CN" altLang="en-US"/>
              <a:t>如下图：</a:t>
            </a:r>
            <a:endParaRPr lang="zh-CN" altLang="en-US"/>
          </a:p>
        </p:txBody>
      </p:sp>
      <p:sp>
        <p:nvSpPr>
          <p:cNvPr id="5" name="标题 4"/>
          <p:cNvSpPr>
            <a:spLocks noGrp="1"/>
          </p:cNvSpPr>
          <p:nvPr>
            <p:ph type="title"/>
          </p:nvPr>
        </p:nvSpPr>
        <p:spPr>
          <a:xfrm>
            <a:off x="608330" y="608330"/>
            <a:ext cx="4232910" cy="705485"/>
          </a:xfrm>
        </p:spPr>
        <p:txBody>
          <a:bodyPr>
            <a:normAutofit/>
          </a:bodyPr>
          <a:p>
            <a:pPr algn="l">
              <a:buClrTx/>
              <a:buSzTx/>
              <a:buFontTx/>
            </a:pPr>
            <a:r>
              <a:rPr lang="en-US" altLang="zh-CN" sz="2800" spc="150">
                <a:solidFill>
                  <a:schemeClr val="tx1">
                    <a:lumMod val="65000"/>
                    <a:lumOff val="35000"/>
                  </a:schemeClr>
                </a:solidFill>
                <a:latin typeface="+mn-lt"/>
                <a:ea typeface="+mn-ea"/>
                <a:cs typeface="+mn-cs"/>
              </a:rPr>
              <a:t>Headers</a:t>
            </a:r>
            <a:r>
              <a:rPr lang="zh-CN" altLang="en-US" sz="2800" spc="150">
                <a:solidFill>
                  <a:schemeClr val="tx1">
                    <a:lumMod val="65000"/>
                    <a:lumOff val="35000"/>
                  </a:schemeClr>
                </a:solidFill>
                <a:latin typeface="+mn-lt"/>
                <a:ea typeface="+mn-ea"/>
                <a:cs typeface="+mn-cs"/>
              </a:rPr>
              <a:t>选项卡</a:t>
            </a:r>
            <a:endParaRPr lang="zh-CN" altLang="en-US" sz="2800" spc="150">
              <a:solidFill>
                <a:schemeClr val="tx1">
                  <a:lumMod val="65000"/>
                  <a:lumOff val="35000"/>
                </a:schemeClr>
              </a:solidFill>
              <a:latin typeface="+mn-lt"/>
              <a:ea typeface="+mn-ea"/>
              <a:cs typeface="+mn-cs"/>
            </a:endParaRPr>
          </a:p>
        </p:txBody>
      </p:sp>
      <p:cxnSp>
        <p:nvCxnSpPr>
          <p:cNvPr id="6" name="直接连接符 5"/>
          <p:cNvCxnSpPr/>
          <p:nvPr/>
        </p:nvCxnSpPr>
        <p:spPr>
          <a:xfrm>
            <a:off x="734060" y="1270000"/>
            <a:ext cx="2610485" cy="317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2" name="Freeform 867"/>
          <p:cNvSpPr>
            <a:spLocks noEditPoints="1"/>
          </p:cNvSpPr>
          <p:nvPr/>
        </p:nvSpPr>
        <p:spPr bwMode="auto">
          <a:xfrm>
            <a:off x="1096772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110605" y="1938020"/>
            <a:ext cx="5734685" cy="922020"/>
          </a:xfrm>
          <a:prstGeom prst="rect">
            <a:avLst/>
          </a:prstGeom>
          <a:noFill/>
        </p:spPr>
        <p:txBody>
          <a:bodyPr wrap="square" rtlCol="0">
            <a:spAutoFit/>
          </a:bodyPr>
          <a:p>
            <a:pPr indent="457200"/>
            <a:r>
              <a:rPr lang="zh-CN" altLang="en-US"/>
              <a:t>单击&lt;Response&gt;选项卡，在Response里面的内容就是响应返回的数据；本条数据中，就是 网页的HTML内容。如</a:t>
            </a:r>
            <a:r>
              <a:rPr lang="zh-CN" altLang="en-US"/>
              <a:t>下图所示</a:t>
            </a:r>
            <a:endParaRPr lang="zh-CN" altLang="en-US"/>
          </a:p>
        </p:txBody>
      </p:sp>
      <p:pic>
        <p:nvPicPr>
          <p:cNvPr id="165375036" name="图片 1"/>
          <p:cNvPicPr>
            <a:picLocks noChangeAspect="1"/>
          </p:cNvPicPr>
          <p:nvPr/>
        </p:nvPicPr>
        <p:blipFill>
          <a:blip r:embed="rId3"/>
          <a:stretch>
            <a:fillRect/>
          </a:stretch>
        </p:blipFill>
        <p:spPr>
          <a:xfrm>
            <a:off x="387985" y="1938020"/>
            <a:ext cx="5278120" cy="4203700"/>
          </a:xfrm>
          <a:prstGeom prst="rect">
            <a:avLst/>
          </a:prstGeom>
        </p:spPr>
      </p:pic>
      <p:pic>
        <p:nvPicPr>
          <p:cNvPr id="1839652171" name="图片 1839652171"/>
          <p:cNvPicPr>
            <a:picLocks noChangeAspect="1"/>
          </p:cNvPicPr>
          <p:nvPr/>
        </p:nvPicPr>
        <p:blipFill>
          <a:blip r:embed="rId4"/>
          <a:stretch>
            <a:fillRect/>
          </a:stretch>
        </p:blipFill>
        <p:spPr>
          <a:xfrm>
            <a:off x="6109970" y="3573780"/>
            <a:ext cx="5735320" cy="2386965"/>
          </a:xfrm>
          <a:prstGeom prst="rect">
            <a:avLst/>
          </a:prstGeom>
        </p:spPr>
      </p:pic>
      <p:sp>
        <p:nvSpPr>
          <p:cNvPr id="5" name="文本框 4"/>
          <p:cNvSpPr txBox="1"/>
          <p:nvPr/>
        </p:nvSpPr>
        <p:spPr>
          <a:xfrm>
            <a:off x="1356360" y="6263005"/>
            <a:ext cx="2840990" cy="368300"/>
          </a:xfrm>
          <a:prstGeom prst="rect">
            <a:avLst/>
          </a:prstGeom>
          <a:noFill/>
        </p:spPr>
        <p:txBody>
          <a:bodyPr wrap="square" rtlCol="0">
            <a:spAutoFit/>
          </a:bodyPr>
          <a:p>
            <a:r>
              <a:rPr lang="en-US" altLang="zh-CN"/>
              <a:t>Headers </a:t>
            </a:r>
            <a:r>
              <a:rPr lang="zh-CN" altLang="en-US"/>
              <a:t>选项卡的</a:t>
            </a:r>
            <a:r>
              <a:rPr lang="zh-CN" altLang="en-US"/>
              <a:t>内容</a:t>
            </a:r>
            <a:endParaRPr lang="zh-CN" altLang="en-US"/>
          </a:p>
        </p:txBody>
      </p:sp>
      <p:sp>
        <p:nvSpPr>
          <p:cNvPr id="6" name="标题 5"/>
          <p:cNvSpPr>
            <a:spLocks noGrp="1"/>
          </p:cNvSpPr>
          <p:nvPr>
            <p:ph type="title"/>
          </p:nvPr>
        </p:nvSpPr>
        <p:spPr>
          <a:xfrm>
            <a:off x="387985" y="407670"/>
            <a:ext cx="6000115" cy="705485"/>
          </a:xfrm>
        </p:spPr>
        <p:txBody>
          <a:bodyPr>
            <a:normAutofit fontScale="90000"/>
          </a:bodyPr>
          <a:p>
            <a:pPr algn="l">
              <a:buClrTx/>
              <a:buSzTx/>
              <a:buFontTx/>
            </a:pPr>
            <a:r>
              <a:rPr lang="en-US" altLang="zh-CN" sz="2800" spc="150">
                <a:solidFill>
                  <a:schemeClr val="tx1">
                    <a:lumMod val="65000"/>
                    <a:lumOff val="35000"/>
                  </a:schemeClr>
                </a:solidFill>
                <a:latin typeface="+mn-lt"/>
                <a:ea typeface="+mn-ea"/>
                <a:cs typeface="+mn-cs"/>
              </a:rPr>
              <a:t>Headers</a:t>
            </a:r>
            <a:r>
              <a:rPr lang="zh-CN" altLang="en-US" sz="2800" spc="150">
                <a:solidFill>
                  <a:schemeClr val="tx1">
                    <a:lumMod val="65000"/>
                    <a:lumOff val="35000"/>
                  </a:schemeClr>
                </a:solidFill>
                <a:latin typeface="+mn-lt"/>
                <a:ea typeface="+mn-ea"/>
                <a:cs typeface="+mn-cs"/>
              </a:rPr>
              <a:t>选项卡和</a:t>
            </a:r>
            <a:r>
              <a:rPr lang="en-US" altLang="zh-CN" sz="2800" spc="150">
                <a:solidFill>
                  <a:schemeClr val="tx1">
                    <a:lumMod val="65000"/>
                    <a:lumOff val="35000"/>
                  </a:schemeClr>
                </a:solidFill>
                <a:latin typeface="+mn-lt"/>
                <a:ea typeface="+mn-ea"/>
                <a:cs typeface="+mn-cs"/>
              </a:rPr>
              <a:t>Response</a:t>
            </a:r>
            <a:r>
              <a:rPr lang="zh-CN" altLang="en-US" sz="2800" spc="150">
                <a:solidFill>
                  <a:schemeClr val="tx1">
                    <a:lumMod val="65000"/>
                    <a:lumOff val="35000"/>
                  </a:schemeClr>
                </a:solidFill>
                <a:latin typeface="+mn-lt"/>
                <a:ea typeface="+mn-ea"/>
                <a:cs typeface="+mn-cs"/>
              </a:rPr>
              <a:t>选项卡</a:t>
            </a:r>
            <a:endParaRPr lang="zh-CN" altLang="en-US" sz="2800" spc="150">
              <a:solidFill>
                <a:schemeClr val="tx1">
                  <a:lumMod val="65000"/>
                  <a:lumOff val="35000"/>
                </a:schemeClr>
              </a:solidFill>
              <a:latin typeface="+mn-lt"/>
              <a:ea typeface="+mn-ea"/>
              <a:cs typeface="+mn-cs"/>
            </a:endParaRPr>
          </a:p>
        </p:txBody>
      </p:sp>
      <p:cxnSp>
        <p:nvCxnSpPr>
          <p:cNvPr id="7" name="直接连接符 6"/>
          <p:cNvCxnSpPr/>
          <p:nvPr/>
        </p:nvCxnSpPr>
        <p:spPr>
          <a:xfrm>
            <a:off x="513715" y="1069340"/>
            <a:ext cx="5332730" cy="317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2761615"/>
            <a:ext cx="7168515" cy="1568450"/>
          </a:xfrm>
          <a:prstGeom prst="rect">
            <a:avLst/>
          </a:prstGeom>
          <a:noFill/>
        </p:spPr>
        <p:txBody>
          <a:bodyPr wrap="square" rtlCol="0">
            <a:spAutoFit/>
          </a:bodyPr>
          <a:p>
            <a:r>
              <a:rPr lang="zh-CN" altLang="en-US" sz="4800" b="1"/>
              <a:t>任务</a:t>
            </a:r>
            <a:r>
              <a:rPr lang="en-US" altLang="zh-CN" sz="4800" b="1"/>
              <a:t>1.2.2   </a:t>
            </a:r>
            <a:endParaRPr lang="en-US" altLang="zh-CN" sz="4800" b="1"/>
          </a:p>
          <a:p>
            <a:r>
              <a:rPr lang="en-US" altLang="zh-CN" sz="4800" b="1"/>
              <a:t>HTML </a:t>
            </a:r>
            <a:r>
              <a:rPr lang="zh-CN" altLang="en-US" sz="4800" b="1"/>
              <a:t>和</a:t>
            </a:r>
            <a:r>
              <a:rPr lang="en-US" altLang="zh-CN" sz="4800" b="1"/>
              <a:t> CSS</a:t>
            </a:r>
            <a:endParaRPr lang="en-US" altLang="zh-CN"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文本框 3"/>
          <p:cNvSpPr txBox="1"/>
          <p:nvPr/>
        </p:nvSpPr>
        <p:spPr>
          <a:xfrm>
            <a:off x="231140" y="625475"/>
            <a:ext cx="2720975" cy="521970"/>
          </a:xfrm>
          <a:prstGeom prst="rect">
            <a:avLst/>
          </a:prstGeom>
          <a:noFill/>
        </p:spPr>
        <p:txBody>
          <a:bodyPr wrap="square" rtlCol="0">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网页的</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本质</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flipV="1">
            <a:off x="302895" y="1229360"/>
            <a:ext cx="1837055" cy="5715"/>
          </a:xfrm>
          <a:prstGeom prst="line">
            <a:avLst/>
          </a:prstGeom>
        </p:spPr>
        <p:style>
          <a:lnRef idx="3">
            <a:schemeClr val="dk1"/>
          </a:lnRef>
          <a:fillRef idx="0">
            <a:schemeClr val="dk1"/>
          </a:fillRef>
          <a:effectRef idx="2">
            <a:schemeClr val="dk1"/>
          </a:effectRef>
          <a:fontRef idx="minor">
            <a:schemeClr val="tx1"/>
          </a:fontRef>
        </p:style>
      </p:cxnSp>
      <p:sp>
        <p:nvSpPr>
          <p:cNvPr id="2" name="文本框 1"/>
          <p:cNvSpPr txBox="1"/>
          <p:nvPr/>
        </p:nvSpPr>
        <p:spPr>
          <a:xfrm>
            <a:off x="231140" y="1526540"/>
            <a:ext cx="11619230" cy="645160"/>
          </a:xfrm>
          <a:prstGeom prst="rect">
            <a:avLst/>
          </a:prstGeom>
          <a:noFill/>
        </p:spPr>
        <p:txBody>
          <a:bodyPr wrap="square" rtlCol="0" anchor="t">
            <a:spAutoFit/>
          </a:bodyPr>
          <a:p>
            <a:pPr indent="457200"/>
            <a:r>
              <a:rPr lang="zh-CN" altLang="en-US"/>
              <a:t>通过浏览器访问网站的时候，所看到的界面称网页。网页是网站中的“一页”，通常是HTML格式的文件，可以直接通过浏览器打开。如</a:t>
            </a:r>
            <a:r>
              <a:rPr lang="zh-CN" altLang="en-US"/>
              <a:t>下图所示：</a:t>
            </a:r>
            <a:endParaRPr lang="zh-CN" altLang="en-US"/>
          </a:p>
        </p:txBody>
      </p:sp>
      <p:pic>
        <p:nvPicPr>
          <p:cNvPr id="16" name="图片 16"/>
          <p:cNvPicPr>
            <a:picLocks noChangeAspect="1"/>
          </p:cNvPicPr>
          <p:nvPr/>
        </p:nvPicPr>
        <p:blipFill>
          <a:blip r:embed="rId2"/>
          <a:stretch>
            <a:fillRect/>
          </a:stretch>
        </p:blipFill>
        <p:spPr>
          <a:xfrm>
            <a:off x="2952115" y="2400300"/>
            <a:ext cx="5459730" cy="419671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文本框 3"/>
          <p:cNvSpPr txBox="1"/>
          <p:nvPr/>
        </p:nvSpPr>
        <p:spPr>
          <a:xfrm>
            <a:off x="231140" y="625475"/>
            <a:ext cx="4064000"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HTML</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CSS</a:t>
            </a:r>
            <a:endParaRPr lang="en-US" altLang="zh-CN"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flipV="1">
            <a:off x="302895" y="1229360"/>
            <a:ext cx="2142490" cy="5715"/>
          </a:xfrm>
          <a:prstGeom prst="line">
            <a:avLst/>
          </a:prstGeom>
        </p:spPr>
        <p:style>
          <a:lnRef idx="3">
            <a:schemeClr val="dk1"/>
          </a:lnRef>
          <a:fillRef idx="0">
            <a:schemeClr val="dk1"/>
          </a:fillRef>
          <a:effectRef idx="2">
            <a:schemeClr val="dk1"/>
          </a:effectRef>
          <a:fontRef idx="minor">
            <a:schemeClr val="tx1"/>
          </a:fontRef>
        </p:style>
      </p:cxnSp>
      <p:sp>
        <p:nvSpPr>
          <p:cNvPr id="10" name="文本框 9"/>
          <p:cNvSpPr txBox="1"/>
          <p:nvPr/>
        </p:nvSpPr>
        <p:spPr>
          <a:xfrm>
            <a:off x="231140" y="1582420"/>
            <a:ext cx="11619865" cy="3328670"/>
          </a:xfrm>
          <a:prstGeom prst="rect">
            <a:avLst/>
          </a:prstGeom>
          <a:noFill/>
        </p:spPr>
        <p:txBody>
          <a:bodyPr wrap="square" rtlCol="0" anchor="t">
            <a:spAutoFit/>
          </a:bodyPr>
          <a:p>
            <a:pPr indent="457200">
              <a:lnSpc>
                <a:spcPct val="130000"/>
              </a:lnSpc>
            </a:pPr>
            <a:r>
              <a:rPr lang="zh-CN" altLang="en-US"/>
              <a:t>HTML（Hypertext Markup Language）是一种用于创建网页结构并定义其内容的标记语言。它提供了一套标签和元素，可以描述网页中的文本、图像、链接、表格等元素的结构和语义。</a:t>
            </a:r>
            <a:endParaRPr lang="zh-CN" altLang="en-US"/>
          </a:p>
          <a:p>
            <a:pPr>
              <a:lnSpc>
                <a:spcPct val="130000"/>
              </a:lnSpc>
            </a:pPr>
            <a:endParaRPr lang="zh-CN" altLang="en-US"/>
          </a:p>
          <a:p>
            <a:pPr indent="457200">
              <a:lnSpc>
                <a:spcPct val="130000"/>
              </a:lnSpc>
            </a:pPr>
            <a:r>
              <a:rPr lang="zh-CN" altLang="en-US"/>
              <a:t>CSS（Cascading Style Sheets）是一种用于控制网页样式和布局的样式表语言。它通过选择器和属性来指定如何显示 HTML 元素。CSS可以用于设置字体、颜色、大小、边距、背景、对齐等方面的样式，并使得网页设计更加美观和一致。</a:t>
            </a:r>
            <a:endParaRPr lang="zh-CN" altLang="en-US"/>
          </a:p>
          <a:p>
            <a:pPr>
              <a:lnSpc>
                <a:spcPct val="130000"/>
              </a:lnSpc>
            </a:pPr>
            <a:endParaRPr lang="zh-CN" altLang="en-US"/>
          </a:p>
          <a:p>
            <a:pPr indent="457200">
              <a:lnSpc>
                <a:spcPct val="130000"/>
              </a:lnSpc>
            </a:pPr>
            <a:r>
              <a:rPr lang="zh-CN" altLang="en-US"/>
              <a:t>这种分离的架构使得网页开发更易于维护和修改，并同时提供了可重用性。通过编写HTML和CSS代码，开发者可以创建具有丰富样式的网页，从而提供更好的用户体验。</a:t>
            </a: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7" name="文本框 6"/>
          <p:cNvSpPr txBox="1"/>
          <p:nvPr/>
        </p:nvSpPr>
        <p:spPr>
          <a:xfrm>
            <a:off x="231140" y="625475"/>
            <a:ext cx="4064000"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HTML</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常用</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标签</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灯片编号占位符 10"/>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3" name="Freeform 867"/>
          <p:cNvSpPr>
            <a:spLocks noEditPoints="1"/>
          </p:cNvSpPr>
          <p:nvPr/>
        </p:nvSpPr>
        <p:spPr bwMode="auto">
          <a:xfrm>
            <a:off x="1097724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5" name="直接连接符 4"/>
          <p:cNvCxnSpPr/>
          <p:nvPr/>
        </p:nvCxnSpPr>
        <p:spPr>
          <a:xfrm>
            <a:off x="302895" y="1235075"/>
            <a:ext cx="2561590" cy="12065"/>
          </a:xfrm>
          <a:prstGeom prst="line">
            <a:avLst/>
          </a:prstGeom>
        </p:spPr>
        <p:style>
          <a:lnRef idx="3">
            <a:schemeClr val="dk1"/>
          </a:lnRef>
          <a:fillRef idx="0">
            <a:schemeClr val="dk1"/>
          </a:fillRef>
          <a:effectRef idx="2">
            <a:schemeClr val="dk1"/>
          </a:effectRef>
          <a:fontRef idx="minor">
            <a:schemeClr val="tx1"/>
          </a:fontRef>
        </p:style>
      </p:cxnSp>
      <p:graphicFrame>
        <p:nvGraphicFramePr>
          <p:cNvPr id="6" name="表格 5"/>
          <p:cNvGraphicFramePr/>
          <p:nvPr>
            <p:custDataLst>
              <p:tags r:id="rId3"/>
            </p:custDataLst>
          </p:nvPr>
        </p:nvGraphicFramePr>
        <p:xfrm>
          <a:off x="1228090" y="1424940"/>
          <a:ext cx="8997315" cy="5378450"/>
        </p:xfrm>
        <a:graphic>
          <a:graphicData uri="http://schemas.openxmlformats.org/drawingml/2006/table">
            <a:tbl>
              <a:tblPr firstRow="1" bandRow="1">
                <a:tableStyleId>{5C22544A-7EE6-4342-B048-85BDC9FD1C3A}</a:tableStyleId>
              </a:tblPr>
              <a:tblGrid>
                <a:gridCol w="1837690"/>
                <a:gridCol w="1591310"/>
                <a:gridCol w="5568315"/>
              </a:tblGrid>
              <a:tr h="384175">
                <a:tc>
                  <a:txBody>
                    <a:bodyPr/>
                    <a:p>
                      <a:pPr>
                        <a:buNone/>
                      </a:pPr>
                      <a:r>
                        <a:rPr lang="zh-CN" altLang="en-US"/>
                        <a:t>标签名称</a:t>
                      </a:r>
                      <a:endParaRPr lang="zh-CN" altLang="en-US"/>
                    </a:p>
                  </a:txBody>
                  <a:tcPr/>
                </a:tc>
                <a:tc>
                  <a:txBody>
                    <a:bodyPr/>
                    <a:p>
                      <a:pPr>
                        <a:buNone/>
                      </a:pPr>
                      <a:r>
                        <a:rPr lang="zh-CN" altLang="en-US"/>
                        <a:t>分类</a:t>
                      </a:r>
                      <a:endParaRPr lang="zh-CN" altLang="en-US"/>
                    </a:p>
                  </a:txBody>
                  <a:tcPr/>
                </a:tc>
                <a:tc>
                  <a:txBody>
                    <a:bodyPr/>
                    <a:p>
                      <a:pPr>
                        <a:buNone/>
                      </a:pPr>
                      <a:r>
                        <a:rPr lang="zh-CN" altLang="en-US"/>
                        <a:t>说明</a:t>
                      </a:r>
                      <a:endParaRPr lang="zh-CN" altLang="en-US"/>
                    </a:p>
                  </a:txBody>
                  <a:tcPr/>
                </a:tc>
              </a:tr>
              <a:tr h="384175">
                <a:tc>
                  <a:txBody>
                    <a:bodyPr/>
                    <a:p>
                      <a:pPr>
                        <a:buNone/>
                      </a:pPr>
                      <a:r>
                        <a:rPr lang="zh-CN" altLang="en-US"/>
                        <a:t>&lt;html&gt;&lt;/html&gt;</a:t>
                      </a:r>
                      <a:endParaRPr lang="zh-CN" altLang="en-US"/>
                    </a:p>
                  </a:txBody>
                  <a:tcPr/>
                </a:tc>
                <a:tc>
                  <a:txBody>
                    <a:bodyPr/>
                    <a:p>
                      <a:pPr>
                        <a:buNone/>
                      </a:pPr>
                      <a:r>
                        <a:rPr lang="zh-CN" altLang="en-US"/>
                        <a:t>html标签</a:t>
                      </a:r>
                      <a:endParaRPr lang="zh-CN" altLang="en-US"/>
                    </a:p>
                  </a:txBody>
                  <a:tcPr/>
                </a:tc>
                <a:tc>
                  <a:txBody>
                    <a:bodyPr/>
                    <a:p>
                      <a:pPr>
                        <a:buNone/>
                      </a:pPr>
                      <a:r>
                        <a:rPr lang="zh-CN" altLang="en-US"/>
                        <a:t>页面中最靠外的标签，定义为根标签；</a:t>
                      </a:r>
                      <a:endParaRPr lang="zh-CN" altLang="en-US"/>
                    </a:p>
                  </a:txBody>
                  <a:tcPr/>
                </a:tc>
              </a:tr>
              <a:tr h="384175">
                <a:tc>
                  <a:txBody>
                    <a:bodyPr/>
                    <a:p>
                      <a:pPr>
                        <a:buNone/>
                      </a:pPr>
                      <a:r>
                        <a:rPr lang="zh-CN" altLang="en-US"/>
                        <a:t>&lt;head&gt;&lt;/head&gt;</a:t>
                      </a:r>
                      <a:endParaRPr lang="zh-CN" altLang="en-US"/>
                    </a:p>
                  </a:txBody>
                  <a:tcPr/>
                </a:tc>
                <a:tc>
                  <a:txBody>
                    <a:bodyPr/>
                    <a:p>
                      <a:pPr>
                        <a:buNone/>
                      </a:pPr>
                      <a:r>
                        <a:rPr lang="zh-CN" altLang="en-US"/>
                        <a:t>文档的头部</a:t>
                      </a:r>
                      <a:endParaRPr lang="zh-CN" altLang="en-US"/>
                    </a:p>
                  </a:txBody>
                  <a:tcPr/>
                </a:tc>
                <a:tc>
                  <a:txBody>
                    <a:bodyPr/>
                    <a:p>
                      <a:pPr>
                        <a:buNone/>
                      </a:pPr>
                      <a:r>
                        <a:rPr lang="zh-CN" altLang="en-US"/>
                        <a:t>头部标签，里面有title和资源类等标签；</a:t>
                      </a:r>
                      <a:endParaRPr lang="zh-CN" altLang="en-US"/>
                    </a:p>
                  </a:txBody>
                  <a:tcPr/>
                </a:tc>
              </a:tr>
              <a:tr h="384175">
                <a:tc>
                  <a:txBody>
                    <a:bodyPr/>
                    <a:p>
                      <a:pPr>
                        <a:buNone/>
                      </a:pPr>
                      <a:r>
                        <a:rPr lang="zh-CN" altLang="en-US"/>
                        <a:t>&lt;title&gt;&lt;/title&gt;</a:t>
                      </a:r>
                      <a:endParaRPr lang="zh-CN" altLang="en-US"/>
                    </a:p>
                  </a:txBody>
                  <a:tcPr/>
                </a:tc>
                <a:tc>
                  <a:txBody>
                    <a:bodyPr/>
                    <a:p>
                      <a:pPr>
                        <a:buNone/>
                      </a:pPr>
                      <a:r>
                        <a:rPr lang="zh-CN" altLang="en-US"/>
                        <a:t>文档的标题</a:t>
                      </a:r>
                      <a:endParaRPr lang="zh-CN" altLang="en-US"/>
                    </a:p>
                  </a:txBody>
                  <a:tcPr/>
                </a:tc>
                <a:tc>
                  <a:txBody>
                    <a:bodyPr/>
                    <a:p>
                      <a:pPr>
                        <a:buNone/>
                      </a:pPr>
                      <a:r>
                        <a:rPr lang="zh-CN" altLang="en-US"/>
                        <a:t>网页的标题；</a:t>
                      </a:r>
                      <a:endParaRPr lang="zh-CN" altLang="en-US"/>
                    </a:p>
                  </a:txBody>
                  <a:tcPr/>
                </a:tc>
              </a:tr>
              <a:tr h="384175">
                <a:tc>
                  <a:txBody>
                    <a:bodyPr/>
                    <a:p>
                      <a:pPr>
                        <a:buNone/>
                      </a:pPr>
                      <a:r>
                        <a:rPr lang="zh-CN" altLang="en-US"/>
                        <a:t>&lt;body&gt;&lt;/body&gt;</a:t>
                      </a:r>
                      <a:endParaRPr lang="zh-CN" altLang="en-US"/>
                    </a:p>
                  </a:txBody>
                  <a:tcPr/>
                </a:tc>
                <a:tc>
                  <a:txBody>
                    <a:bodyPr/>
                    <a:p>
                      <a:pPr>
                        <a:buNone/>
                      </a:pPr>
                      <a:r>
                        <a:rPr lang="zh-CN" altLang="en-US"/>
                        <a:t>文档的主体</a:t>
                      </a:r>
                      <a:endParaRPr lang="zh-CN" altLang="en-US"/>
                    </a:p>
                  </a:txBody>
                  <a:tcPr/>
                </a:tc>
                <a:tc>
                  <a:txBody>
                    <a:bodyPr/>
                    <a:p>
                      <a:pPr>
                        <a:buNone/>
                      </a:pPr>
                      <a:r>
                        <a:rPr lang="zh-CN" altLang="en-US"/>
                        <a:t>文档的所有内容基本都放在body内；</a:t>
                      </a:r>
                      <a:endParaRPr lang="zh-CN" altLang="en-US"/>
                    </a:p>
                  </a:txBody>
                  <a:tcPr/>
                </a:tc>
              </a:tr>
              <a:tr h="384175">
                <a:tc>
                  <a:txBody>
                    <a:bodyPr/>
                    <a:p>
                      <a:pPr>
                        <a:buNone/>
                      </a:pPr>
                      <a:r>
                        <a:rPr lang="zh-CN" altLang="en-US"/>
                        <a:t>&lt;div&gt;&lt;/div&gt;</a:t>
                      </a:r>
                      <a:endParaRPr lang="zh-CN" altLang="en-US"/>
                    </a:p>
                  </a:txBody>
                  <a:tcPr/>
                </a:tc>
                <a:tc>
                  <a:txBody>
                    <a:bodyPr/>
                    <a:p>
                      <a:pPr>
                        <a:buNone/>
                      </a:pPr>
                      <a:r>
                        <a:rPr lang="zh-CN" altLang="en-US"/>
                        <a:t>文档内容</a:t>
                      </a:r>
                      <a:endParaRPr lang="zh-CN" altLang="en-US"/>
                    </a:p>
                  </a:txBody>
                  <a:tcPr/>
                </a:tc>
                <a:tc>
                  <a:txBody>
                    <a:bodyPr/>
                    <a:p>
                      <a:pPr>
                        <a:buNone/>
                      </a:pPr>
                      <a:r>
                        <a:rPr lang="zh-CN" altLang="en-US"/>
                        <a:t>布局内容，一般独占网页内的一行；</a:t>
                      </a:r>
                      <a:endParaRPr lang="zh-CN" altLang="en-US"/>
                    </a:p>
                  </a:txBody>
                  <a:tcPr/>
                </a:tc>
              </a:tr>
              <a:tr h="384175">
                <a:tc>
                  <a:txBody>
                    <a:bodyPr/>
                    <a:p>
                      <a:pPr>
                        <a:buNone/>
                      </a:pPr>
                      <a:r>
                        <a:rPr lang="zh-CN" altLang="en-US"/>
                        <a:t>&lt;span&gt;&lt;/span&gt;</a:t>
                      </a:r>
                      <a:endParaRPr lang="zh-CN" altLang="en-US"/>
                    </a:p>
                  </a:txBody>
                  <a:tcPr/>
                </a:tc>
                <a:tc>
                  <a:txBody>
                    <a:bodyPr/>
                    <a:p>
                      <a:pPr>
                        <a:buNone/>
                      </a:pPr>
                      <a:r>
                        <a:rPr lang="zh-CN" altLang="en-US"/>
                        <a:t>文档内容</a:t>
                      </a:r>
                      <a:endParaRPr lang="zh-CN" altLang="en-US"/>
                    </a:p>
                  </a:txBody>
                  <a:tcPr/>
                </a:tc>
                <a:tc>
                  <a:txBody>
                    <a:bodyPr/>
                    <a:p>
                      <a:pPr>
                        <a:buNone/>
                      </a:pPr>
                      <a:r>
                        <a:rPr lang="zh-CN" altLang="en-US"/>
                        <a:t>布局内容，网页内的一行可以存放多个；</a:t>
                      </a:r>
                      <a:endParaRPr lang="zh-CN" altLang="en-US"/>
                    </a:p>
                  </a:txBody>
                  <a:tcPr/>
                </a:tc>
              </a:tr>
              <a:tr h="384175">
                <a:tc>
                  <a:txBody>
                    <a:bodyPr/>
                    <a:p>
                      <a:pPr>
                        <a:buNone/>
                      </a:pPr>
                      <a:r>
                        <a:rPr lang="zh-CN" altLang="en-US"/>
                        <a:t>&lt;img&gt;&lt;/img&gt;</a:t>
                      </a:r>
                      <a:endParaRPr lang="zh-CN" altLang="en-US"/>
                    </a:p>
                  </a:txBody>
                  <a:tcPr/>
                </a:tc>
                <a:tc>
                  <a:txBody>
                    <a:bodyPr/>
                    <a:p>
                      <a:pPr>
                        <a:buNone/>
                      </a:pPr>
                      <a:r>
                        <a:rPr lang="zh-CN" altLang="en-US"/>
                        <a:t>图像内容</a:t>
                      </a:r>
                      <a:endParaRPr lang="zh-CN" altLang="en-US"/>
                    </a:p>
                  </a:txBody>
                  <a:tcPr/>
                </a:tc>
                <a:tc>
                  <a:txBody>
                    <a:bodyPr/>
                    <a:p>
                      <a:pPr>
                        <a:buNone/>
                      </a:pPr>
                      <a:r>
                        <a:rPr lang="zh-CN" altLang="en-US"/>
                        <a:t>用于定义页面内的图像；</a:t>
                      </a:r>
                      <a:endParaRPr lang="zh-CN" altLang="en-US"/>
                    </a:p>
                  </a:txBody>
                  <a:tcPr/>
                </a:tc>
              </a:tr>
              <a:tr h="384175">
                <a:tc>
                  <a:txBody>
                    <a:bodyPr/>
                    <a:p>
                      <a:pPr>
                        <a:buNone/>
                      </a:pPr>
                      <a:r>
                        <a:rPr lang="zh-CN" altLang="en-US"/>
                        <a:t>&lt;a&gt;&lt;/a&gt;</a:t>
                      </a:r>
                      <a:endParaRPr lang="zh-CN" altLang="en-US"/>
                    </a:p>
                  </a:txBody>
                  <a:tcPr/>
                </a:tc>
                <a:tc>
                  <a:txBody>
                    <a:bodyPr/>
                    <a:p>
                      <a:pPr>
                        <a:buNone/>
                      </a:pPr>
                      <a:r>
                        <a:rPr lang="zh-CN" altLang="en-US"/>
                        <a:t>超链接</a:t>
                      </a:r>
                      <a:endParaRPr lang="zh-CN" altLang="en-US"/>
                    </a:p>
                  </a:txBody>
                  <a:tcPr/>
                </a:tc>
                <a:tc>
                  <a:txBody>
                    <a:bodyPr/>
                    <a:p>
                      <a:pPr>
                        <a:buNone/>
                      </a:pPr>
                      <a:r>
                        <a:rPr lang="zh-CN" altLang="en-US"/>
                        <a:t>用于定义超链接；</a:t>
                      </a:r>
                      <a:endParaRPr lang="zh-CN" altLang="en-US"/>
                    </a:p>
                  </a:txBody>
                  <a:tcPr/>
                </a:tc>
              </a:tr>
              <a:tr h="384175">
                <a:tc>
                  <a:txBody>
                    <a:bodyPr/>
                    <a:p>
                      <a:pPr>
                        <a:buNone/>
                      </a:pPr>
                      <a:r>
                        <a:rPr lang="zh-CN" altLang="en-US"/>
                        <a:t>&lt;table&gt;&lt;/table&gt;</a:t>
                      </a:r>
                      <a:endParaRPr lang="zh-CN" altLang="en-US"/>
                    </a:p>
                  </a:txBody>
                  <a:tcPr/>
                </a:tc>
                <a:tc>
                  <a:txBody>
                    <a:bodyPr/>
                    <a:p>
                      <a:pPr>
                        <a:buNone/>
                      </a:pPr>
                      <a:r>
                        <a:rPr lang="zh-CN" altLang="en-US"/>
                        <a:t>表格</a:t>
                      </a:r>
                      <a:endParaRPr lang="zh-CN" altLang="en-US"/>
                    </a:p>
                  </a:txBody>
                  <a:tcPr/>
                </a:tc>
                <a:tc>
                  <a:txBody>
                    <a:bodyPr/>
                    <a:p>
                      <a:pPr>
                        <a:buNone/>
                      </a:pPr>
                      <a:r>
                        <a:rPr lang="zh-CN" altLang="en-US"/>
                        <a:t>用于定义表格；</a:t>
                      </a:r>
                      <a:endParaRPr lang="zh-CN" altLang="en-US"/>
                    </a:p>
                  </a:txBody>
                  <a:tcPr/>
                </a:tc>
              </a:tr>
              <a:tr h="384175">
                <a:tc>
                  <a:txBody>
                    <a:bodyPr/>
                    <a:p>
                      <a:pPr>
                        <a:buNone/>
                      </a:pPr>
                      <a:r>
                        <a:rPr lang="zh-CN" altLang="en-US"/>
                        <a:t>&lt;tr&gt;&lt;/tr&gt;</a:t>
                      </a:r>
                      <a:endParaRPr lang="zh-CN" altLang="en-US"/>
                    </a:p>
                  </a:txBody>
                  <a:tcPr/>
                </a:tc>
                <a:tc>
                  <a:txBody>
                    <a:bodyPr/>
                    <a:p>
                      <a:pPr>
                        <a:buNone/>
                      </a:pPr>
                      <a:r>
                        <a:rPr lang="zh-CN" altLang="en-US"/>
                        <a:t>表格中的行</a:t>
                      </a:r>
                      <a:endParaRPr lang="zh-CN" altLang="en-US"/>
                    </a:p>
                  </a:txBody>
                  <a:tcPr/>
                </a:tc>
                <a:tc>
                  <a:txBody>
                    <a:bodyPr/>
                    <a:p>
                      <a:pPr>
                        <a:buNone/>
                      </a:pPr>
                      <a:r>
                        <a:rPr lang="zh-CN" altLang="en-US"/>
                        <a:t>用于定义表格中的一行，嵌套在table内；</a:t>
                      </a:r>
                      <a:endParaRPr lang="zh-CN" altLang="en-US"/>
                    </a:p>
                  </a:txBody>
                  <a:tcPr/>
                </a:tc>
              </a:tr>
              <a:tr h="384175">
                <a:tc>
                  <a:txBody>
                    <a:bodyPr/>
                    <a:p>
                      <a:pPr>
                        <a:buNone/>
                      </a:pPr>
                      <a:r>
                        <a:rPr lang="zh-CN" altLang="en-US"/>
                        <a:t>&lt;td&gt;&lt;/td&gt;</a:t>
                      </a:r>
                      <a:endParaRPr lang="zh-CN" altLang="en-US"/>
                    </a:p>
                  </a:txBody>
                  <a:tcPr/>
                </a:tc>
                <a:tc>
                  <a:txBody>
                    <a:bodyPr/>
                    <a:p>
                      <a:pPr>
                        <a:buNone/>
                      </a:pPr>
                      <a:r>
                        <a:rPr lang="zh-CN" altLang="en-US"/>
                        <a:t>表格中的列</a:t>
                      </a:r>
                      <a:endParaRPr lang="zh-CN" altLang="en-US"/>
                    </a:p>
                  </a:txBody>
                  <a:tcPr/>
                </a:tc>
                <a:tc>
                  <a:txBody>
                    <a:bodyPr/>
                    <a:p>
                      <a:pPr>
                        <a:buNone/>
                      </a:pPr>
                      <a:r>
                        <a:rPr lang="zh-CN" altLang="en-US"/>
                        <a:t>用于定义表格中的一列，嵌套在tr内；</a:t>
                      </a:r>
                      <a:endParaRPr lang="zh-CN" altLang="en-US"/>
                    </a:p>
                  </a:txBody>
                  <a:tcPr/>
                </a:tc>
              </a:tr>
              <a:tr h="384175">
                <a:tc>
                  <a:txBody>
                    <a:bodyPr/>
                    <a:p>
                      <a:pPr>
                        <a:buNone/>
                      </a:pPr>
                      <a:r>
                        <a:rPr lang="zh-CN" altLang="en-US"/>
                        <a:t>&lt;th&gt;&lt;/th&gt;</a:t>
                      </a:r>
                      <a:endParaRPr lang="zh-CN" altLang="en-US"/>
                    </a:p>
                  </a:txBody>
                  <a:tcPr/>
                </a:tc>
                <a:tc>
                  <a:txBody>
                    <a:bodyPr/>
                    <a:p>
                      <a:pPr>
                        <a:buNone/>
                      </a:pPr>
                      <a:r>
                        <a:rPr lang="zh-CN" altLang="en-US"/>
                        <a:t>表格中的表头</a:t>
                      </a:r>
                      <a:endParaRPr lang="zh-CN" altLang="en-US"/>
                    </a:p>
                  </a:txBody>
                  <a:tcPr/>
                </a:tc>
                <a:tc>
                  <a:txBody>
                    <a:bodyPr/>
                    <a:p>
                      <a:pPr>
                        <a:buNone/>
                      </a:pPr>
                      <a:r>
                        <a:rPr lang="zh-CN" altLang="en-US"/>
                        <a:t>用于定义表格中的表头，嵌套在tr内；</a:t>
                      </a:r>
                      <a:endParaRPr lang="zh-CN" altLang="en-US"/>
                    </a:p>
                  </a:txBody>
                  <a:tcPr/>
                </a:tc>
              </a:tr>
              <a:tr h="384175">
                <a:tc>
                  <a:txBody>
                    <a:bodyPr/>
                    <a:p>
                      <a:pPr>
                        <a:buNone/>
                      </a:pPr>
                      <a:r>
                        <a:rPr lang="zh-CN" altLang="en-US"/>
                        <a:t>&lt;form&gt;&lt;/form&gt;</a:t>
                      </a:r>
                      <a:endParaRPr lang="zh-CN" altLang="en-US"/>
                    </a:p>
                  </a:txBody>
                  <a:tcPr/>
                </a:tc>
                <a:tc>
                  <a:txBody>
                    <a:bodyPr/>
                    <a:p>
                      <a:pPr>
                        <a:buNone/>
                      </a:pPr>
                      <a:r>
                        <a:rPr lang="zh-CN" altLang="en-US"/>
                        <a:t>表单</a:t>
                      </a:r>
                      <a:endParaRPr lang="zh-CN" altLang="en-US"/>
                    </a:p>
                  </a:txBody>
                  <a:tcPr/>
                </a:tc>
                <a:tc>
                  <a:txBody>
                    <a:bodyPr/>
                    <a:p>
                      <a:pPr>
                        <a:buNone/>
                      </a:pPr>
                      <a:r>
                        <a:rPr lang="zh-CN" altLang="en-US"/>
                        <a:t>用于定义表单域，一般用于用户信息的收集与传递；</a:t>
                      </a:r>
                      <a:endParaRPr lang="zh-CN" altLang="en-US"/>
                    </a:p>
                  </a:txBody>
                  <a:tcPr/>
                </a:tc>
              </a:tr>
            </a:tbl>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4" name="标题 3"/>
          <p:cNvSpPr>
            <a:spLocks noGrp="1"/>
          </p:cNvSpPr>
          <p:nvPr>
            <p:ph type="title"/>
          </p:nvPr>
        </p:nvSpPr>
        <p:spPr>
          <a:xfrm>
            <a:off x="1136015" y="608330"/>
            <a:ext cx="4285615" cy="705485"/>
          </a:xfrm>
        </p:spPr>
        <p:txBody>
          <a:bodyPr/>
          <a:p>
            <a:r>
              <a:rPr lang="zh-CN" altLang="en-US"/>
              <a:t>网页构造的</a:t>
            </a:r>
            <a:r>
              <a:rPr lang="zh-CN" altLang="en-US"/>
              <a:t>认识</a:t>
            </a:r>
            <a:endParaRPr lang="zh-CN" altLang="en-US"/>
          </a:p>
        </p:txBody>
      </p:sp>
      <p:sp>
        <p:nvSpPr>
          <p:cNvPr id="5" name="文本占位符 2"/>
          <p:cNvSpPr>
            <a:spLocks noGrp="1"/>
          </p:cNvSpPr>
          <p:nvPr/>
        </p:nvSpPr>
        <p:spPr>
          <a:xfrm>
            <a:off x="1136015" y="1433195"/>
            <a:ext cx="6579870" cy="3449320"/>
          </a:xfrm>
          <a:prstGeom prst="rect">
            <a:avLst/>
          </a:prstGeo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1800" b="1" spc="0">
                <a:solidFill>
                  <a:schemeClr val="tx1"/>
                </a:solidFill>
                <a:latin typeface="+mn-lt"/>
                <a:ea typeface="+mn-ea"/>
              </a:rPr>
              <a:t>知识目标：</a:t>
            </a:r>
            <a:endParaRPr lang="zh-CN" altLang="en-US" b="1"/>
          </a:p>
          <a:p>
            <a:pPr marL="285750" indent="-285750" algn="l">
              <a:lnSpc>
                <a:spcPct val="220000"/>
              </a:lnSpc>
              <a:buFont typeface="Arial" panose="020B0604020202020204" pitchFamily="34" charset="0"/>
              <a:buChar char="•"/>
            </a:pPr>
            <a:r>
              <a:rPr lang="zh-CN" altLang="en-US" b="1"/>
              <a:t></a:t>
            </a:r>
            <a:r>
              <a:rPr lang="zh-CN" altLang="en-US" sz="1400" b="1"/>
              <a:t>概述大数据与网络爬虫之间的关系；</a:t>
            </a:r>
            <a:endParaRPr lang="zh-CN" altLang="en-US" sz="1400" b="1"/>
          </a:p>
          <a:p>
            <a:pPr marL="285750" indent="-285750" algn="l">
              <a:lnSpc>
                <a:spcPct val="220000"/>
              </a:lnSpc>
              <a:buFont typeface="Arial" panose="020B0604020202020204" pitchFamily="34" charset="0"/>
              <a:buChar char="•"/>
            </a:pPr>
            <a:r>
              <a:rPr lang="zh-CN" altLang="en-US" sz="1400" b="1"/>
              <a:t>说出HTTP与HTTPS的区别及HTTP协议基本原理；</a:t>
            </a:r>
            <a:endParaRPr lang="zh-CN" altLang="en-US" sz="1400" b="1"/>
          </a:p>
          <a:p>
            <a:pPr marL="285750" indent="-285750" algn="l">
              <a:lnSpc>
                <a:spcPct val="220000"/>
              </a:lnSpc>
              <a:buFont typeface="Arial" panose="020B0604020202020204" pitchFamily="34" charset="0"/>
              <a:buChar char="•"/>
            </a:pPr>
            <a:r>
              <a:rPr lang="zh-CN" altLang="en-US" sz="1400" b="1"/>
              <a:t>概述HTML与CSS的关系；</a:t>
            </a:r>
            <a:endParaRPr lang="zh-CN" altLang="en-US" sz="1400" b="1"/>
          </a:p>
          <a:p>
            <a:pPr marL="285750" indent="-285750" algn="l">
              <a:lnSpc>
                <a:spcPct val="220000"/>
              </a:lnSpc>
              <a:buFont typeface="Arial" panose="020B0604020202020204" pitchFamily="34" charset="0"/>
              <a:buChar char="•"/>
            </a:pPr>
            <a:r>
              <a:rPr lang="zh-CN" altLang="en-US" sz="1400" b="1"/>
              <a:t>说出Session和Cookies在网站中的作用；</a:t>
            </a:r>
            <a:endParaRPr lang="zh-CN" altLang="en-US" sz="1400" b="1"/>
          </a:p>
          <a:p>
            <a:pPr marL="285750" indent="-285750" algn="l">
              <a:lnSpc>
                <a:spcPct val="220000"/>
              </a:lnSpc>
              <a:buFont typeface="Arial" panose="020B0604020202020204" pitchFamily="34" charset="0"/>
              <a:buChar char="•"/>
            </a:pPr>
            <a:r>
              <a:rPr lang="zh-CN" altLang="en-US" sz="1400" b="1"/>
              <a:t>概述多线程和多进程的用途。</a:t>
            </a:r>
            <a:endParaRPr lang="zh-CN" altLang="en-US" sz="1400" b="1"/>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2"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5" grpId="0"/>
      <p:bldP spid="5"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8" name="文本框 7"/>
          <p:cNvSpPr txBox="1"/>
          <p:nvPr/>
        </p:nvSpPr>
        <p:spPr>
          <a:xfrm>
            <a:off x="231140" y="1583690"/>
            <a:ext cx="10746740" cy="483870"/>
          </a:xfrm>
          <a:prstGeom prst="rect">
            <a:avLst/>
          </a:prstGeom>
          <a:noFill/>
        </p:spPr>
        <p:txBody>
          <a:bodyPr wrap="square" rtlCol="0">
            <a:noAutofit/>
          </a:bodyPr>
          <a:p>
            <a:pPr indent="457200"/>
            <a:r>
              <a:rPr lang="zh-CN" altLang="en-US"/>
              <a:t>HTML标签可以完整的构建整个网页的内容，但怎么样使网页看起来舒服、美观就需要使用到CSS</a:t>
            </a:r>
            <a:endParaRPr lang="zh-CN" altLang="en-US"/>
          </a:p>
        </p:txBody>
      </p:sp>
      <p:pic>
        <p:nvPicPr>
          <p:cNvPr id="21" name="图片 21"/>
          <p:cNvPicPr>
            <a:picLocks noChangeAspect="1"/>
          </p:cNvPicPr>
          <p:nvPr/>
        </p:nvPicPr>
        <p:blipFill>
          <a:blip r:embed="rId3"/>
          <a:stretch>
            <a:fillRect/>
          </a:stretch>
        </p:blipFill>
        <p:spPr>
          <a:xfrm>
            <a:off x="302895" y="2521585"/>
            <a:ext cx="5274310" cy="2829560"/>
          </a:xfrm>
          <a:prstGeom prst="rect">
            <a:avLst/>
          </a:prstGeom>
        </p:spPr>
      </p:pic>
      <p:pic>
        <p:nvPicPr>
          <p:cNvPr id="20" name="图片 2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6825615" y="2616200"/>
            <a:ext cx="5270500" cy="2734945"/>
          </a:xfrm>
          <a:prstGeom prst="rect">
            <a:avLst/>
          </a:prstGeom>
          <a:noFill/>
          <a:ln>
            <a:noFill/>
          </a:ln>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6265" y="3555365"/>
            <a:ext cx="1050290" cy="933450"/>
          </a:xfrm>
          <a:prstGeom prst="rect">
            <a:avLst/>
          </a:prstGeom>
        </p:spPr>
      </p:pic>
      <p:sp>
        <p:nvSpPr>
          <p:cNvPr id="10" name="文本框 9"/>
          <p:cNvSpPr txBox="1"/>
          <p:nvPr/>
        </p:nvSpPr>
        <p:spPr>
          <a:xfrm>
            <a:off x="1301750" y="5376545"/>
            <a:ext cx="2670810" cy="368300"/>
          </a:xfrm>
          <a:prstGeom prst="rect">
            <a:avLst/>
          </a:prstGeom>
          <a:noFill/>
        </p:spPr>
        <p:txBody>
          <a:bodyPr wrap="square" rtlCol="0">
            <a:spAutoFit/>
          </a:bodyPr>
          <a:p>
            <a:r>
              <a:rPr lang="en-US" altLang="zh-CN"/>
              <a:t>HTML</a:t>
            </a:r>
            <a:r>
              <a:rPr lang="zh-CN" altLang="en-US"/>
              <a:t>没有</a:t>
            </a:r>
            <a:r>
              <a:rPr lang="en-US" altLang="zh-CN"/>
              <a:t>CSS</a:t>
            </a:r>
            <a:r>
              <a:rPr lang="zh-CN" altLang="en-US"/>
              <a:t>的</a:t>
            </a:r>
            <a:r>
              <a:rPr lang="zh-CN" altLang="en-US"/>
              <a:t>情况</a:t>
            </a:r>
            <a:endParaRPr lang="zh-CN" altLang="en-US"/>
          </a:p>
        </p:txBody>
      </p:sp>
      <p:sp>
        <p:nvSpPr>
          <p:cNvPr id="15" name="文本框 14"/>
          <p:cNvSpPr txBox="1"/>
          <p:nvPr/>
        </p:nvSpPr>
        <p:spPr>
          <a:xfrm>
            <a:off x="8604250" y="5496560"/>
            <a:ext cx="2237740" cy="368300"/>
          </a:xfrm>
          <a:prstGeom prst="rect">
            <a:avLst/>
          </a:prstGeom>
          <a:noFill/>
        </p:spPr>
        <p:txBody>
          <a:bodyPr wrap="square" rtlCol="0">
            <a:spAutoFit/>
          </a:bodyPr>
          <a:p>
            <a:r>
              <a:rPr lang="en-US" altLang="zh-CN"/>
              <a:t>HTML</a:t>
            </a:r>
            <a:r>
              <a:rPr lang="zh-CN" altLang="en-US"/>
              <a:t>有</a:t>
            </a:r>
            <a:r>
              <a:rPr lang="en-US" altLang="zh-CN"/>
              <a:t>CSS</a:t>
            </a:r>
            <a:r>
              <a:rPr lang="zh-CN" altLang="en-US"/>
              <a:t>的</a:t>
            </a:r>
            <a:r>
              <a:rPr lang="zh-CN" altLang="en-US"/>
              <a:t>情况</a:t>
            </a:r>
            <a:endParaRPr lang="zh-CN" altLang="en-US"/>
          </a:p>
        </p:txBody>
      </p:sp>
      <p:sp>
        <p:nvSpPr>
          <p:cNvPr id="7" name="文本框 6"/>
          <p:cNvSpPr txBox="1"/>
          <p:nvPr/>
        </p:nvSpPr>
        <p:spPr>
          <a:xfrm>
            <a:off x="231140" y="625475"/>
            <a:ext cx="4064000"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HTML</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中有无</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CSS</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区别</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灯片编号占位符 10"/>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3" name="Freeform 867"/>
          <p:cNvSpPr>
            <a:spLocks noEditPoints="1"/>
          </p:cNvSpPr>
          <p:nvPr/>
        </p:nvSpPr>
        <p:spPr bwMode="auto">
          <a:xfrm>
            <a:off x="1097724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5" name="直接连接符 4"/>
          <p:cNvCxnSpPr/>
          <p:nvPr/>
        </p:nvCxnSpPr>
        <p:spPr>
          <a:xfrm>
            <a:off x="302895" y="1235075"/>
            <a:ext cx="3858260" cy="889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pic>
        <p:nvPicPr>
          <p:cNvPr id="100" name="图片 99"/>
          <p:cNvPicPr/>
          <p:nvPr/>
        </p:nvPicPr>
        <p:blipFill>
          <a:blip r:embed="rId2"/>
          <a:stretch>
            <a:fillRect/>
          </a:stretch>
        </p:blipFill>
        <p:spPr>
          <a:xfrm>
            <a:off x="468630" y="2233930"/>
            <a:ext cx="5076190" cy="3338195"/>
          </a:xfrm>
          <a:prstGeom prst="rect">
            <a:avLst/>
          </a:prstGeom>
          <a:noFill/>
          <a:ln w="9525">
            <a:noFill/>
          </a:ln>
        </p:spPr>
      </p:pic>
      <p:pic>
        <p:nvPicPr>
          <p:cNvPr id="101" name="图片 100"/>
          <p:cNvPicPr/>
          <p:nvPr/>
        </p:nvPicPr>
        <p:blipFill>
          <a:blip r:embed="rId3"/>
          <a:stretch>
            <a:fillRect/>
          </a:stretch>
        </p:blipFill>
        <p:spPr>
          <a:xfrm>
            <a:off x="6736080" y="2215515"/>
            <a:ext cx="4959350" cy="3381375"/>
          </a:xfrm>
          <a:prstGeom prst="rect">
            <a:avLst/>
          </a:prstGeom>
          <a:noFill/>
          <a:ln w="9525">
            <a:noFill/>
          </a:ln>
        </p:spPr>
      </p:pic>
      <p:sp>
        <p:nvSpPr>
          <p:cNvPr id="2" name="文本框 1"/>
          <p:cNvSpPr txBox="1"/>
          <p:nvPr/>
        </p:nvSpPr>
        <p:spPr>
          <a:xfrm>
            <a:off x="231140" y="625475"/>
            <a:ext cx="4064000"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HTML</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中有无</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CSS</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区别</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302895" y="1235075"/>
            <a:ext cx="3858260" cy="8890"/>
          </a:xfrm>
          <a:prstGeom prst="line">
            <a:avLst/>
          </a:prstGeom>
        </p:spPr>
        <p:style>
          <a:lnRef idx="3">
            <a:schemeClr val="dk1"/>
          </a:lnRef>
          <a:fillRef idx="0">
            <a:schemeClr val="dk1"/>
          </a:fillRef>
          <a:effectRef idx="2">
            <a:schemeClr val="dk1"/>
          </a:effectRef>
          <a:fontRef idx="minor">
            <a:schemeClr val="tx1"/>
          </a:fontRef>
        </p:style>
      </p:cxnSp>
      <p:sp>
        <p:nvSpPr>
          <p:cNvPr id="4" name="文本框 3"/>
          <p:cNvSpPr txBox="1"/>
          <p:nvPr/>
        </p:nvSpPr>
        <p:spPr>
          <a:xfrm>
            <a:off x="3048000" y="1497330"/>
            <a:ext cx="6096000" cy="368300"/>
          </a:xfrm>
          <a:prstGeom prst="rect">
            <a:avLst/>
          </a:prstGeom>
          <a:noFill/>
        </p:spPr>
        <p:txBody>
          <a:bodyPr wrap="square" rtlCol="0" anchor="t">
            <a:spAutoFit/>
          </a:bodyPr>
          <a:p>
            <a:r>
              <a:rPr lang="zh-CN" altLang="en-US"/>
              <a:t>HTML 类似于毛坯房，CSS类似毛坯房内的硬装和软装。</a:t>
            </a:r>
            <a:endParaRPr lang="zh-CN" altLang="en-US"/>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6265" y="3555365"/>
            <a:ext cx="1050290" cy="93345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2" name="文本框 1"/>
          <p:cNvSpPr txBox="1"/>
          <p:nvPr/>
        </p:nvSpPr>
        <p:spPr>
          <a:xfrm>
            <a:off x="231140" y="625475"/>
            <a:ext cx="1734820"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CSS</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文件</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 name="直接连接符 2"/>
          <p:cNvCxnSpPr/>
          <p:nvPr/>
        </p:nvCxnSpPr>
        <p:spPr>
          <a:xfrm>
            <a:off x="302895" y="1235075"/>
            <a:ext cx="1365885" cy="12065"/>
          </a:xfrm>
          <a:prstGeom prst="line">
            <a:avLst/>
          </a:prstGeom>
        </p:spPr>
        <p:style>
          <a:lnRef idx="3">
            <a:schemeClr val="dk1"/>
          </a:lnRef>
          <a:fillRef idx="0">
            <a:schemeClr val="dk1"/>
          </a:fillRef>
          <a:effectRef idx="2">
            <a:schemeClr val="dk1"/>
          </a:effectRef>
          <a:fontRef idx="minor">
            <a:schemeClr val="tx1"/>
          </a:fontRef>
        </p:style>
      </p:cxnSp>
      <p:sp>
        <p:nvSpPr>
          <p:cNvPr id="6" name="文本框 5"/>
          <p:cNvSpPr txBox="1"/>
          <p:nvPr/>
        </p:nvSpPr>
        <p:spPr>
          <a:xfrm>
            <a:off x="231140" y="2214245"/>
            <a:ext cx="5523865" cy="3249930"/>
          </a:xfrm>
          <a:prstGeom prst="rect">
            <a:avLst/>
          </a:prstGeom>
          <a:noFill/>
        </p:spPr>
        <p:txBody>
          <a:bodyPr wrap="square" rtlCol="0" anchor="t">
            <a:noAutofit/>
          </a:bodyPr>
          <a:p>
            <a:pPr indent="457200">
              <a:lnSpc>
                <a:spcPct val="140000"/>
              </a:lnSpc>
            </a:pPr>
            <a:r>
              <a:rPr lang="zh-CN" altLang="en-US"/>
              <a:t>打开Chrome浏览器，同样的通过&lt;F12&gt;打开开发者工具，选择&lt;Network&gt;选项卡，可以看到打开一个网页，除了第一个获取HTML页面以外，里面有很多以.css结尾的文件，这些文件就是CSS文件，用于点缀和装饰页面，还有很多以.js结尾的文件，这些文件是JavaScript文件，用来实现动态网页显示的文件。如</a:t>
            </a:r>
            <a:r>
              <a:rPr lang="zh-CN" altLang="en-US"/>
              <a:t>图所示：</a:t>
            </a:r>
            <a:endParaRPr lang="zh-CN" altLang="en-US"/>
          </a:p>
        </p:txBody>
      </p:sp>
      <p:pic>
        <p:nvPicPr>
          <p:cNvPr id="25" name="图片 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6396355" y="1725930"/>
            <a:ext cx="5266690" cy="3670300"/>
          </a:xfrm>
          <a:prstGeom prst="rect">
            <a:avLst/>
          </a:prstGeom>
          <a:noFill/>
          <a:ln>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50920" y="2761615"/>
            <a:ext cx="7168515" cy="1568450"/>
          </a:xfrm>
          <a:prstGeom prst="rect">
            <a:avLst/>
          </a:prstGeom>
          <a:noFill/>
        </p:spPr>
        <p:txBody>
          <a:bodyPr wrap="square" rtlCol="0">
            <a:spAutoFit/>
          </a:bodyPr>
          <a:p>
            <a:r>
              <a:rPr lang="zh-CN" altLang="en-US" sz="4800" b="1"/>
              <a:t>任务</a:t>
            </a:r>
            <a:r>
              <a:rPr lang="en-US" altLang="zh-CN" sz="4800" b="1"/>
              <a:t>1.2.3  </a:t>
            </a:r>
            <a:endParaRPr lang="en-US" altLang="zh-CN" sz="4800" b="1"/>
          </a:p>
          <a:p>
            <a:r>
              <a:rPr lang="en-US" altLang="zh-CN" sz="4800" b="1"/>
              <a:t>Session </a:t>
            </a:r>
            <a:r>
              <a:rPr lang="zh-CN" altLang="en-US" sz="4800" b="1"/>
              <a:t>和</a:t>
            </a:r>
            <a:r>
              <a:rPr lang="en-US" altLang="zh-CN" sz="4800" b="1"/>
              <a:t> </a:t>
            </a:r>
            <a:r>
              <a:rPr lang="en-US" altLang="zh-CN" sz="4800" b="1"/>
              <a:t>Cookies  </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241935" y="1877695"/>
            <a:ext cx="5130800" cy="368300"/>
          </a:xfrm>
          <a:prstGeom prst="rect">
            <a:avLst/>
          </a:prstGeom>
          <a:noFill/>
        </p:spPr>
        <p:txBody>
          <a:bodyPr wrap="square" rtlCol="0">
            <a:spAutoFit/>
          </a:bodyPr>
          <a:p>
            <a:r>
              <a:rPr lang="zh-CN" altLang="en-US"/>
              <a:t>静态网页：</a:t>
            </a:r>
            <a:endParaRPr lang="zh-CN" altLang="en-US"/>
          </a:p>
        </p:txBody>
      </p:sp>
      <p:sp>
        <p:nvSpPr>
          <p:cNvPr id="11" name="文本框 10"/>
          <p:cNvSpPr txBox="1"/>
          <p:nvPr/>
        </p:nvSpPr>
        <p:spPr>
          <a:xfrm>
            <a:off x="346710" y="2707005"/>
            <a:ext cx="4921250" cy="3533140"/>
          </a:xfrm>
          <a:prstGeom prst="rect">
            <a:avLst/>
          </a:prstGeom>
          <a:solidFill>
            <a:srgbClr val="D9D9D9"/>
          </a:solidFill>
        </p:spPr>
        <p:txBody>
          <a:bodyPr wrap="square" rtlCol="0">
            <a:noAutofit/>
          </a:bodyPr>
          <a:p>
            <a:r>
              <a:rPr lang="zh-CN" altLang="en-US"/>
              <a:t>&lt;html&gt;</a:t>
            </a:r>
            <a:endParaRPr lang="zh-CN" altLang="en-US"/>
          </a:p>
          <a:p>
            <a:r>
              <a:rPr lang="zh-CN" altLang="en-US"/>
              <a:t>	&lt;head&gt;</a:t>
            </a:r>
            <a:endParaRPr lang="zh-CN" altLang="en-US"/>
          </a:p>
          <a:p>
            <a:r>
              <a:rPr lang="zh-CN" altLang="en-US"/>
              <a:t>		&lt;title&gt;这是第一个例子&lt;/title&gt;</a:t>
            </a:r>
            <a:endParaRPr lang="zh-CN" altLang="en-US"/>
          </a:p>
          <a:p>
            <a:r>
              <a:rPr lang="zh-CN" altLang="en-US"/>
              <a:t>	&lt;/head&gt;</a:t>
            </a:r>
            <a:endParaRPr lang="zh-CN" altLang="en-US"/>
          </a:p>
          <a:p>
            <a:r>
              <a:rPr lang="zh-CN" altLang="en-US"/>
              <a:t>	&lt;body&gt;</a:t>
            </a:r>
            <a:endParaRPr lang="zh-CN" altLang="en-US"/>
          </a:p>
          <a:p>
            <a:r>
              <a:rPr lang="zh-CN" altLang="en-US"/>
              <a:t>	</a:t>
            </a:r>
            <a:r>
              <a:rPr lang="en-US" altLang="zh-CN"/>
              <a:t>             </a:t>
            </a:r>
            <a:r>
              <a:rPr lang="zh-CN" altLang="en-US"/>
              <a:t>&lt;div&gt;</a:t>
            </a:r>
            <a:endParaRPr lang="zh-CN" altLang="en-US"/>
          </a:p>
          <a:p>
            <a:r>
              <a:rPr lang="zh-CN" altLang="en-US"/>
              <a:t>		</a:t>
            </a:r>
            <a:r>
              <a:rPr lang="en-US" altLang="zh-CN"/>
              <a:t>         </a:t>
            </a:r>
            <a:r>
              <a:rPr lang="zh-CN" altLang="en-US"/>
              <a:t>&lt;h1&gt;第一个例子&lt;/hi&gt;</a:t>
            </a:r>
            <a:endParaRPr lang="zh-CN" altLang="en-US"/>
          </a:p>
          <a:p>
            <a:r>
              <a:rPr lang="zh-CN" altLang="en-US"/>
              <a:t>			&lt;p&gt;你好，世界!&lt;p&gt;</a:t>
            </a:r>
            <a:endParaRPr lang="zh-CN" altLang="en-US"/>
          </a:p>
          <a:p>
            <a:r>
              <a:rPr lang="zh-CN" altLang="en-US"/>
              <a:t>			&lt;img src="1.png"&gt;</a:t>
            </a:r>
            <a:endParaRPr lang="zh-CN" altLang="en-US"/>
          </a:p>
          <a:p>
            <a:r>
              <a:rPr lang="zh-CN" altLang="en-US"/>
              <a:t>		&lt;/div&gt;</a:t>
            </a:r>
            <a:endParaRPr lang="zh-CN" altLang="en-US"/>
          </a:p>
          <a:p>
            <a:r>
              <a:rPr lang="zh-CN" altLang="en-US"/>
              <a:t>	&lt;/body&gt;</a:t>
            </a:r>
            <a:endParaRPr lang="zh-CN" altLang="en-US"/>
          </a:p>
          <a:p>
            <a:r>
              <a:rPr lang="zh-CN" altLang="en-US"/>
              <a:t>&lt;/html&gt;</a:t>
            </a:r>
            <a:endParaRPr lang="zh-CN" altLang="en-US"/>
          </a:p>
        </p:txBody>
      </p:sp>
      <p:pic>
        <p:nvPicPr>
          <p:cNvPr id="12" name="图片 5"/>
          <p:cNvPicPr>
            <a:picLocks noChangeAspect="1"/>
          </p:cNvPicPr>
          <p:nvPr/>
        </p:nvPicPr>
        <p:blipFill>
          <a:blip r:embed="rId2"/>
          <a:stretch>
            <a:fillRect/>
          </a:stretch>
        </p:blipFill>
        <p:spPr>
          <a:xfrm>
            <a:off x="6910705" y="2706688"/>
            <a:ext cx="5185410" cy="3131185"/>
          </a:xfrm>
          <a:prstGeom prst="rect">
            <a:avLst/>
          </a:prstGeom>
        </p:spPr>
      </p:pic>
      <p:sp>
        <p:nvSpPr>
          <p:cNvPr id="13" name="文本框 12"/>
          <p:cNvSpPr txBox="1"/>
          <p:nvPr/>
        </p:nvSpPr>
        <p:spPr>
          <a:xfrm>
            <a:off x="6910705" y="1600835"/>
            <a:ext cx="5185410" cy="922020"/>
          </a:xfrm>
          <a:prstGeom prst="rect">
            <a:avLst/>
          </a:prstGeom>
          <a:noFill/>
        </p:spPr>
        <p:txBody>
          <a:bodyPr wrap="square" rtlCol="0">
            <a:spAutoFit/>
          </a:bodyPr>
          <a:p>
            <a:pPr indent="457200"/>
            <a:r>
              <a:rPr lang="zh-CN" altLang="en-US"/>
              <a:t>把此段代码放入Notepad编辑器，并将此文件另存为.html结尾的文件，可以通过浏览器在本地打开，如</a:t>
            </a:r>
            <a:r>
              <a:rPr lang="zh-CN" altLang="en-US"/>
              <a:t>图所示</a:t>
            </a:r>
            <a:endParaRPr lang="zh-CN" altLang="en-US"/>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0695" y="3472180"/>
            <a:ext cx="1275715" cy="1133475"/>
          </a:xfrm>
          <a:prstGeom prst="rect">
            <a:avLst/>
          </a:prstGeom>
        </p:spPr>
      </p:pic>
      <p:sp>
        <p:nvSpPr>
          <p:cNvPr id="8" name="文本框 7"/>
          <p:cNvSpPr txBox="1"/>
          <p:nvPr/>
        </p:nvSpPr>
        <p:spPr>
          <a:xfrm>
            <a:off x="231140" y="430530"/>
            <a:ext cx="1850390" cy="521970"/>
          </a:xfrm>
          <a:prstGeom prst="rect">
            <a:avLst/>
          </a:prstGeom>
          <a:noFill/>
        </p:spPr>
        <p:txBody>
          <a:bodyPr wrap="square" rtlCol="0">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静态</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网页</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3" name="Freeform 867"/>
          <p:cNvSpPr>
            <a:spLocks noEditPoints="1"/>
          </p:cNvSpPr>
          <p:nvPr/>
        </p:nvSpPr>
        <p:spPr bwMode="auto">
          <a:xfrm>
            <a:off x="1096772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4" name="直接连接符 3"/>
          <p:cNvCxnSpPr/>
          <p:nvPr/>
        </p:nvCxnSpPr>
        <p:spPr>
          <a:xfrm flipV="1">
            <a:off x="346710" y="1011555"/>
            <a:ext cx="1488440" cy="825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文本框 3"/>
          <p:cNvSpPr txBox="1"/>
          <p:nvPr/>
        </p:nvSpPr>
        <p:spPr>
          <a:xfrm>
            <a:off x="231140" y="430530"/>
            <a:ext cx="3446780"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Session</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Cookie</a:t>
            </a:r>
            <a:endParaRPr lang="en-US" altLang="zh-CN"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flipV="1">
            <a:off x="346710" y="1002665"/>
            <a:ext cx="2927350" cy="17145"/>
          </a:xfrm>
          <a:prstGeom prst="line">
            <a:avLst/>
          </a:prstGeom>
        </p:spPr>
        <p:style>
          <a:lnRef idx="3">
            <a:schemeClr val="dk1"/>
          </a:lnRef>
          <a:fillRef idx="0">
            <a:schemeClr val="dk1"/>
          </a:fillRef>
          <a:effectRef idx="2">
            <a:schemeClr val="dk1"/>
          </a:effectRef>
          <a:fontRef idx="minor">
            <a:schemeClr val="tx1"/>
          </a:fontRef>
        </p:style>
      </p:cxnSp>
      <p:sp>
        <p:nvSpPr>
          <p:cNvPr id="11" name="文本框 10"/>
          <p:cNvSpPr txBox="1"/>
          <p:nvPr/>
        </p:nvSpPr>
        <p:spPr>
          <a:xfrm>
            <a:off x="346710" y="1550670"/>
            <a:ext cx="11398250" cy="3469005"/>
          </a:xfrm>
          <a:prstGeom prst="rect">
            <a:avLst/>
          </a:prstGeom>
          <a:noFill/>
        </p:spPr>
        <p:txBody>
          <a:bodyPr wrap="square" rtlCol="0" anchor="t">
            <a:spAutoFit/>
          </a:bodyPr>
          <a:p>
            <a:pPr indent="457200">
              <a:lnSpc>
                <a:spcPct val="130000"/>
              </a:lnSpc>
            </a:pPr>
            <a:r>
              <a:rPr lang="zh-CN" altLang="en-US"/>
              <a:t>Cookie是一种在浏览器端保存信息的小文件，由服务器发送给客户端，然后客户端在随后的请求中将该信息通过Cookie头部字段发送回服务器。可以将Cookie想象为服务器给你贴上的身份证明标签，以便服务器能够识别你。比如，在某个网站登录后，服务器可以将一个唯一的标识信息（例如用户ID）保存在Cookie中，以便在以后的请求中识别你，并实现对个人化数据的记录和访问。</a:t>
            </a:r>
            <a:endParaRPr lang="zh-CN" altLang="en-US"/>
          </a:p>
          <a:p>
            <a:endParaRPr lang="zh-CN" altLang="en-US"/>
          </a:p>
          <a:p>
            <a:pPr indent="457200"/>
            <a:r>
              <a:rPr lang="zh-CN" altLang="en-US"/>
              <a:t>Session是一种服务器端的数据结构于存储在特定时间段内与用户相关的信息。当首次访问服务器时，服务器会创建一个唯一的 ID，并将该ID通过Cookie发送回字段发送回服务器。服务器根据Session ID找到相应的Session，从而获取与该用户相关的数据。相比Cookie，</a:t>
            </a:r>
            <a:r>
              <a:rPr lang="en-US" altLang="zh-CN"/>
              <a:t>Session</a:t>
            </a:r>
            <a:r>
              <a:rPr lang="zh-CN" altLang="en-US"/>
              <a:t>会更加</a:t>
            </a:r>
            <a:r>
              <a:rPr lang="zh-CN" altLang="en-US"/>
              <a:t>方便一些，因为数据存储在服务器端。</a:t>
            </a:r>
            <a:endParaRPr lang="zh-CN" altLang="en-US"/>
          </a:p>
          <a:p>
            <a:endParaRPr lang="zh-CN" altLang="en-US"/>
          </a:p>
          <a:p>
            <a:pPr indent="457200"/>
            <a:r>
              <a:rPr lang="zh-CN" altLang="en-US"/>
              <a:t>总结：Cookie是在浏览器端保存信息的机制，用于识别用户；而Session是服务器端，实现了跨请求的状态保持；而Session通过在服务器端保存信息，可以方便地共享管理用户状态。</a:t>
            </a:r>
            <a:endParaRPr lang="zh-CN"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4" name="文本框 3"/>
          <p:cNvSpPr txBox="1"/>
          <p:nvPr/>
        </p:nvSpPr>
        <p:spPr>
          <a:xfrm>
            <a:off x="231140" y="430530"/>
            <a:ext cx="3347085"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Session</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Cookie</a:t>
            </a:r>
            <a:endParaRPr lang="en-US" altLang="zh-CN"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9" name="直接连接符 8"/>
          <p:cNvCxnSpPr/>
          <p:nvPr/>
        </p:nvCxnSpPr>
        <p:spPr>
          <a:xfrm flipV="1">
            <a:off x="346710" y="1011555"/>
            <a:ext cx="2854325" cy="8255"/>
          </a:xfrm>
          <a:prstGeom prst="line">
            <a:avLst/>
          </a:prstGeom>
        </p:spPr>
        <p:style>
          <a:lnRef idx="3">
            <a:schemeClr val="dk1"/>
          </a:lnRef>
          <a:fillRef idx="0">
            <a:schemeClr val="dk1"/>
          </a:fillRef>
          <a:effectRef idx="2">
            <a:schemeClr val="dk1"/>
          </a:effectRef>
          <a:fontRef idx="minor">
            <a:schemeClr val="tx1"/>
          </a:fontRef>
        </p:style>
      </p:cxnSp>
      <p:pic>
        <p:nvPicPr>
          <p:cNvPr id="2" name="图片 1" descr="服务器"/>
          <p:cNvPicPr>
            <a:picLocks noChangeAspect="1"/>
          </p:cNvPicPr>
          <p:nvPr/>
        </p:nvPicPr>
        <p:blipFill>
          <a:blip r:embed="rId2"/>
          <a:stretch>
            <a:fillRect/>
          </a:stretch>
        </p:blipFill>
        <p:spPr>
          <a:xfrm>
            <a:off x="3213100" y="2695575"/>
            <a:ext cx="1667510" cy="1667510"/>
          </a:xfrm>
          <a:prstGeom prst="rect">
            <a:avLst/>
          </a:prstGeom>
        </p:spPr>
      </p:pic>
      <p:pic>
        <p:nvPicPr>
          <p:cNvPr id="3" name="图片 2" descr="显示器"/>
          <p:cNvPicPr>
            <a:picLocks noChangeAspect="1"/>
          </p:cNvPicPr>
          <p:nvPr/>
        </p:nvPicPr>
        <p:blipFill>
          <a:blip r:embed="rId3"/>
          <a:stretch>
            <a:fillRect/>
          </a:stretch>
        </p:blipFill>
        <p:spPr>
          <a:xfrm>
            <a:off x="231140" y="3022600"/>
            <a:ext cx="1123315" cy="1123315"/>
          </a:xfrm>
          <a:prstGeom prst="rect">
            <a:avLst/>
          </a:prstGeom>
        </p:spPr>
      </p:pic>
      <p:cxnSp>
        <p:nvCxnSpPr>
          <p:cNvPr id="13" name="直接箭头连接符 12"/>
          <p:cNvCxnSpPr/>
          <p:nvPr/>
        </p:nvCxnSpPr>
        <p:spPr>
          <a:xfrm>
            <a:off x="1355090" y="3260090"/>
            <a:ext cx="2228850" cy="889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14" name="直接箭头连接符 13"/>
          <p:cNvCxnSpPr/>
          <p:nvPr/>
        </p:nvCxnSpPr>
        <p:spPr>
          <a:xfrm flipH="1" flipV="1">
            <a:off x="1355090" y="3637280"/>
            <a:ext cx="2212975" cy="1397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15" name="直接箭头连接符 14"/>
          <p:cNvCxnSpPr/>
          <p:nvPr/>
        </p:nvCxnSpPr>
        <p:spPr>
          <a:xfrm>
            <a:off x="1354455" y="4024630"/>
            <a:ext cx="2223135" cy="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sp>
        <p:nvSpPr>
          <p:cNvPr id="16" name="文本框 15"/>
          <p:cNvSpPr txBox="1"/>
          <p:nvPr/>
        </p:nvSpPr>
        <p:spPr>
          <a:xfrm>
            <a:off x="1354455" y="2952750"/>
            <a:ext cx="1205230" cy="306705"/>
          </a:xfrm>
          <a:prstGeom prst="rect">
            <a:avLst/>
          </a:prstGeom>
          <a:noFill/>
        </p:spPr>
        <p:txBody>
          <a:bodyPr wrap="square" rtlCol="0">
            <a:spAutoFit/>
          </a:bodyPr>
          <a:p>
            <a:r>
              <a:rPr lang="zh-CN" altLang="en-US" sz="1400"/>
              <a:t>发起请求</a:t>
            </a:r>
            <a:endParaRPr lang="zh-CN" altLang="en-US" sz="1400"/>
          </a:p>
        </p:txBody>
      </p:sp>
      <p:cxnSp>
        <p:nvCxnSpPr>
          <p:cNvPr id="19" name="直接箭头连接符 18"/>
          <p:cNvCxnSpPr/>
          <p:nvPr/>
        </p:nvCxnSpPr>
        <p:spPr>
          <a:xfrm flipV="1">
            <a:off x="3665855" y="2558415"/>
            <a:ext cx="9525" cy="728980"/>
          </a:xfrm>
          <a:prstGeom prst="straightConnector1">
            <a:avLst/>
          </a:prstGeom>
          <a:ln>
            <a:tailEnd type="arrow" w="med" len="med"/>
          </a:ln>
        </p:spPr>
        <p:style>
          <a:lnRef idx="2">
            <a:schemeClr val="accent6"/>
          </a:lnRef>
          <a:fillRef idx="0">
            <a:schemeClr val="accent6"/>
          </a:fillRef>
          <a:effectRef idx="1">
            <a:schemeClr val="accent6"/>
          </a:effectRef>
          <a:fontRef idx="minor">
            <a:schemeClr val="tx1"/>
          </a:fontRef>
        </p:style>
      </p:cxnSp>
      <p:sp>
        <p:nvSpPr>
          <p:cNvPr id="21" name="文本框 20"/>
          <p:cNvSpPr txBox="1"/>
          <p:nvPr/>
        </p:nvSpPr>
        <p:spPr>
          <a:xfrm>
            <a:off x="3213100" y="2188845"/>
            <a:ext cx="1140460" cy="306705"/>
          </a:xfrm>
          <a:prstGeom prst="rect">
            <a:avLst/>
          </a:prstGeom>
          <a:noFill/>
        </p:spPr>
        <p:txBody>
          <a:bodyPr wrap="square" rtlCol="0">
            <a:spAutoFit/>
          </a:bodyPr>
          <a:p>
            <a:r>
              <a:rPr lang="zh-CN" altLang="en-US" sz="1400"/>
              <a:t>生成票据</a:t>
            </a:r>
            <a:endParaRPr lang="zh-CN" altLang="en-US" sz="1400"/>
          </a:p>
        </p:txBody>
      </p:sp>
      <p:sp>
        <p:nvSpPr>
          <p:cNvPr id="22" name="文本框 21"/>
          <p:cNvSpPr txBox="1"/>
          <p:nvPr/>
        </p:nvSpPr>
        <p:spPr>
          <a:xfrm>
            <a:off x="1262380" y="3321685"/>
            <a:ext cx="2369820" cy="306705"/>
          </a:xfrm>
          <a:prstGeom prst="rect">
            <a:avLst/>
          </a:prstGeom>
          <a:noFill/>
        </p:spPr>
        <p:txBody>
          <a:bodyPr wrap="square" rtlCol="0">
            <a:spAutoFit/>
          </a:bodyPr>
          <a:p>
            <a:r>
              <a:rPr lang="zh-CN" altLang="en-US" sz="1400"/>
              <a:t>响应并将</a:t>
            </a:r>
            <a:r>
              <a:rPr lang="zh-CN" altLang="en-US" sz="1400"/>
              <a:t>票据传输给客户端</a:t>
            </a:r>
            <a:endParaRPr lang="zh-CN" altLang="en-US" sz="1400"/>
          </a:p>
        </p:txBody>
      </p:sp>
      <p:sp>
        <p:nvSpPr>
          <p:cNvPr id="23" name="文本框 22"/>
          <p:cNvSpPr txBox="1"/>
          <p:nvPr/>
        </p:nvSpPr>
        <p:spPr>
          <a:xfrm>
            <a:off x="1262380" y="3731895"/>
            <a:ext cx="2058035" cy="306705"/>
          </a:xfrm>
          <a:prstGeom prst="rect">
            <a:avLst/>
          </a:prstGeom>
          <a:noFill/>
        </p:spPr>
        <p:txBody>
          <a:bodyPr wrap="square" rtlCol="0">
            <a:spAutoFit/>
          </a:bodyPr>
          <a:p>
            <a:r>
              <a:rPr lang="zh-CN" altLang="en-US" sz="1400"/>
              <a:t>再次请求并携带好票据</a:t>
            </a:r>
            <a:endParaRPr lang="zh-CN" altLang="en-US" sz="1400"/>
          </a:p>
        </p:txBody>
      </p:sp>
      <p:cxnSp>
        <p:nvCxnSpPr>
          <p:cNvPr id="24" name="直接箭头连接符 23"/>
          <p:cNvCxnSpPr/>
          <p:nvPr/>
        </p:nvCxnSpPr>
        <p:spPr>
          <a:xfrm>
            <a:off x="3632200" y="4015740"/>
            <a:ext cx="8890" cy="746760"/>
          </a:xfrm>
          <a:prstGeom prst="straightConnector1">
            <a:avLst/>
          </a:prstGeom>
          <a:ln>
            <a:tailEnd type="arrow" w="med" len="med"/>
          </a:ln>
        </p:spPr>
        <p:style>
          <a:lnRef idx="2">
            <a:schemeClr val="accent6"/>
          </a:lnRef>
          <a:fillRef idx="0">
            <a:schemeClr val="accent6"/>
          </a:fillRef>
          <a:effectRef idx="1">
            <a:schemeClr val="accent6"/>
          </a:effectRef>
          <a:fontRef idx="minor">
            <a:schemeClr val="tx1"/>
          </a:fontRef>
        </p:style>
      </p:cxnSp>
      <p:sp>
        <p:nvSpPr>
          <p:cNvPr id="25" name="文本框 24"/>
          <p:cNvSpPr txBox="1"/>
          <p:nvPr/>
        </p:nvSpPr>
        <p:spPr>
          <a:xfrm>
            <a:off x="2770505" y="4789805"/>
            <a:ext cx="1859280" cy="306705"/>
          </a:xfrm>
          <a:prstGeom prst="rect">
            <a:avLst/>
          </a:prstGeom>
          <a:noFill/>
        </p:spPr>
        <p:txBody>
          <a:bodyPr wrap="square" rtlCol="0">
            <a:spAutoFit/>
          </a:bodyPr>
          <a:p>
            <a:r>
              <a:rPr lang="zh-CN" altLang="en-US" sz="1400"/>
              <a:t>接收票据，解析票据</a:t>
            </a:r>
            <a:endParaRPr lang="zh-CN" altLang="en-US" sz="1400"/>
          </a:p>
        </p:txBody>
      </p:sp>
      <p:sp>
        <p:nvSpPr>
          <p:cNvPr id="26" name="文本框 25"/>
          <p:cNvSpPr txBox="1"/>
          <p:nvPr/>
        </p:nvSpPr>
        <p:spPr>
          <a:xfrm>
            <a:off x="346710" y="4024630"/>
            <a:ext cx="902335" cy="368300"/>
          </a:xfrm>
          <a:prstGeom prst="rect">
            <a:avLst/>
          </a:prstGeom>
          <a:noFill/>
        </p:spPr>
        <p:txBody>
          <a:bodyPr wrap="square" rtlCol="0">
            <a:spAutoFit/>
          </a:bodyPr>
          <a:p>
            <a:r>
              <a:rPr lang="zh-CN" altLang="en-US"/>
              <a:t>客户端</a:t>
            </a:r>
            <a:endParaRPr lang="zh-CN" altLang="en-US"/>
          </a:p>
        </p:txBody>
      </p:sp>
      <p:sp>
        <p:nvSpPr>
          <p:cNvPr id="27" name="文本框 26"/>
          <p:cNvSpPr txBox="1"/>
          <p:nvPr/>
        </p:nvSpPr>
        <p:spPr>
          <a:xfrm>
            <a:off x="3632200" y="4288790"/>
            <a:ext cx="997585" cy="368300"/>
          </a:xfrm>
          <a:prstGeom prst="rect">
            <a:avLst/>
          </a:prstGeom>
          <a:noFill/>
        </p:spPr>
        <p:txBody>
          <a:bodyPr wrap="square" rtlCol="0">
            <a:spAutoFit/>
          </a:bodyPr>
          <a:p>
            <a:r>
              <a:rPr lang="zh-CN" altLang="en-US"/>
              <a:t>服务器</a:t>
            </a:r>
            <a:endParaRPr lang="zh-CN" altLang="en-US"/>
          </a:p>
        </p:txBody>
      </p:sp>
      <p:pic>
        <p:nvPicPr>
          <p:cNvPr id="28" name="图片 27" descr="显示器"/>
          <p:cNvPicPr>
            <a:picLocks noChangeAspect="1"/>
          </p:cNvPicPr>
          <p:nvPr/>
        </p:nvPicPr>
        <p:blipFill>
          <a:blip r:embed="rId3"/>
          <a:stretch>
            <a:fillRect/>
          </a:stretch>
        </p:blipFill>
        <p:spPr>
          <a:xfrm>
            <a:off x="6134735" y="3023235"/>
            <a:ext cx="1123315" cy="1123315"/>
          </a:xfrm>
          <a:prstGeom prst="rect">
            <a:avLst/>
          </a:prstGeom>
        </p:spPr>
      </p:pic>
      <p:pic>
        <p:nvPicPr>
          <p:cNvPr id="30" name="图片 29" descr="服务器"/>
          <p:cNvPicPr>
            <a:picLocks noChangeAspect="1"/>
          </p:cNvPicPr>
          <p:nvPr/>
        </p:nvPicPr>
        <p:blipFill>
          <a:blip r:embed="rId2"/>
          <a:stretch>
            <a:fillRect/>
          </a:stretch>
        </p:blipFill>
        <p:spPr>
          <a:xfrm>
            <a:off x="9815195" y="2695575"/>
            <a:ext cx="1667510" cy="1667510"/>
          </a:xfrm>
          <a:prstGeom prst="rect">
            <a:avLst/>
          </a:prstGeom>
        </p:spPr>
      </p:pic>
      <p:sp>
        <p:nvSpPr>
          <p:cNvPr id="31" name="文本框 30"/>
          <p:cNvSpPr txBox="1"/>
          <p:nvPr/>
        </p:nvSpPr>
        <p:spPr>
          <a:xfrm>
            <a:off x="651510" y="5576570"/>
            <a:ext cx="2760345" cy="460375"/>
          </a:xfrm>
          <a:prstGeom prst="rect">
            <a:avLst/>
          </a:prstGeom>
          <a:noFill/>
        </p:spPr>
        <p:txBody>
          <a:bodyPr wrap="square" rtlCol="0">
            <a:spAutoFit/>
          </a:bodyPr>
          <a:p>
            <a:r>
              <a:rPr lang="en-US" altLang="zh-CN" sz="2400"/>
              <a:t>Cookie</a:t>
            </a:r>
            <a:r>
              <a:rPr lang="zh-CN" altLang="en-US" sz="2400"/>
              <a:t>原理简易图</a:t>
            </a:r>
            <a:endParaRPr lang="zh-CN" altLang="en-US" sz="2400"/>
          </a:p>
        </p:txBody>
      </p:sp>
      <p:cxnSp>
        <p:nvCxnSpPr>
          <p:cNvPr id="32" name="直接箭头连接符 31"/>
          <p:cNvCxnSpPr/>
          <p:nvPr/>
        </p:nvCxnSpPr>
        <p:spPr>
          <a:xfrm>
            <a:off x="7203440" y="3241675"/>
            <a:ext cx="2940685" cy="889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33" name="直接箭头连接符 32"/>
          <p:cNvCxnSpPr/>
          <p:nvPr/>
        </p:nvCxnSpPr>
        <p:spPr>
          <a:xfrm>
            <a:off x="7203440" y="4006850"/>
            <a:ext cx="2940685" cy="889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34" name="直接箭头连接符 33"/>
          <p:cNvCxnSpPr/>
          <p:nvPr/>
        </p:nvCxnSpPr>
        <p:spPr>
          <a:xfrm flipH="1">
            <a:off x="7203440" y="3637280"/>
            <a:ext cx="2896235" cy="5080"/>
          </a:xfrm>
          <a:prstGeom prst="straightConnector1">
            <a:avLst/>
          </a:prstGeom>
          <a:ln>
            <a:tailEnd type="arrow" w="med" len="med"/>
          </a:ln>
        </p:spPr>
        <p:style>
          <a:lnRef idx="3">
            <a:schemeClr val="accent6"/>
          </a:lnRef>
          <a:fillRef idx="0">
            <a:schemeClr val="accent6"/>
          </a:fillRef>
          <a:effectRef idx="2">
            <a:schemeClr val="accent6"/>
          </a:effectRef>
          <a:fontRef idx="minor">
            <a:schemeClr val="tx1"/>
          </a:fontRef>
        </p:style>
      </p:cxnSp>
      <p:cxnSp>
        <p:nvCxnSpPr>
          <p:cNvPr id="35" name="直接箭头连接符 34"/>
          <p:cNvCxnSpPr/>
          <p:nvPr/>
        </p:nvCxnSpPr>
        <p:spPr>
          <a:xfrm flipH="1" flipV="1">
            <a:off x="6000115" y="2759075"/>
            <a:ext cx="518795" cy="646430"/>
          </a:xfrm>
          <a:prstGeom prst="straightConnector1">
            <a:avLst/>
          </a:prstGeom>
          <a:ln>
            <a:tailEnd type="arrow" w="med" len="med"/>
          </a:ln>
        </p:spPr>
        <p:style>
          <a:lnRef idx="2">
            <a:schemeClr val="accent6"/>
          </a:lnRef>
          <a:fillRef idx="0">
            <a:schemeClr val="accent6"/>
          </a:fillRef>
          <a:effectRef idx="1">
            <a:schemeClr val="accent6"/>
          </a:effectRef>
          <a:fontRef idx="minor">
            <a:schemeClr val="tx1"/>
          </a:fontRef>
        </p:style>
      </p:cxnSp>
      <p:sp>
        <p:nvSpPr>
          <p:cNvPr id="36" name="文本框 35"/>
          <p:cNvSpPr txBox="1"/>
          <p:nvPr/>
        </p:nvSpPr>
        <p:spPr>
          <a:xfrm>
            <a:off x="5025390" y="2112010"/>
            <a:ext cx="1859280" cy="583565"/>
          </a:xfrm>
          <a:prstGeom prst="rect">
            <a:avLst/>
          </a:prstGeom>
          <a:noFill/>
        </p:spPr>
        <p:txBody>
          <a:bodyPr wrap="square" rtlCol="0">
            <a:spAutoFit/>
          </a:bodyPr>
          <a:p>
            <a:r>
              <a:rPr lang="zh-CN" altLang="en-US" sz="1600"/>
              <a:t>客户端自动将</a:t>
            </a:r>
            <a:r>
              <a:rPr lang="en-US" altLang="zh-CN" sz="1600"/>
              <a:t>Cookie</a:t>
            </a:r>
            <a:r>
              <a:rPr lang="zh-CN" altLang="en-US" sz="1600"/>
              <a:t>存储到本地</a:t>
            </a:r>
            <a:endParaRPr lang="zh-CN" altLang="en-US" sz="1600"/>
          </a:p>
        </p:txBody>
      </p:sp>
      <p:sp>
        <p:nvSpPr>
          <p:cNvPr id="37" name="文本框 36"/>
          <p:cNvSpPr txBox="1"/>
          <p:nvPr/>
        </p:nvSpPr>
        <p:spPr>
          <a:xfrm>
            <a:off x="7203440" y="2940685"/>
            <a:ext cx="1195070" cy="306705"/>
          </a:xfrm>
          <a:prstGeom prst="rect">
            <a:avLst/>
          </a:prstGeom>
          <a:noFill/>
        </p:spPr>
        <p:txBody>
          <a:bodyPr wrap="square" rtlCol="0">
            <a:spAutoFit/>
          </a:bodyPr>
          <a:p>
            <a:r>
              <a:rPr lang="zh-CN" altLang="en-US" sz="1400"/>
              <a:t>发起请求</a:t>
            </a:r>
            <a:endParaRPr lang="zh-CN" altLang="en-US" sz="1400"/>
          </a:p>
        </p:txBody>
      </p:sp>
      <p:cxnSp>
        <p:nvCxnSpPr>
          <p:cNvPr id="38" name="直接箭头连接符 37"/>
          <p:cNvCxnSpPr/>
          <p:nvPr/>
        </p:nvCxnSpPr>
        <p:spPr>
          <a:xfrm flipV="1">
            <a:off x="10243820" y="2157730"/>
            <a:ext cx="0" cy="1065530"/>
          </a:xfrm>
          <a:prstGeom prst="straightConnector1">
            <a:avLst/>
          </a:prstGeom>
          <a:ln>
            <a:tailEnd type="arrow" w="med" len="med"/>
          </a:ln>
        </p:spPr>
        <p:style>
          <a:lnRef idx="2">
            <a:schemeClr val="accent6"/>
          </a:lnRef>
          <a:fillRef idx="0">
            <a:schemeClr val="accent6"/>
          </a:fillRef>
          <a:effectRef idx="1">
            <a:schemeClr val="accent6"/>
          </a:effectRef>
          <a:fontRef idx="minor">
            <a:schemeClr val="tx1"/>
          </a:fontRef>
        </p:style>
      </p:cxnSp>
      <p:sp>
        <p:nvSpPr>
          <p:cNvPr id="39" name="文本框 38"/>
          <p:cNvSpPr txBox="1"/>
          <p:nvPr/>
        </p:nvSpPr>
        <p:spPr>
          <a:xfrm>
            <a:off x="9206230" y="1543050"/>
            <a:ext cx="2552700" cy="737235"/>
          </a:xfrm>
          <a:prstGeom prst="rect">
            <a:avLst/>
          </a:prstGeom>
          <a:noFill/>
        </p:spPr>
        <p:txBody>
          <a:bodyPr wrap="square" rtlCol="0">
            <a:spAutoFit/>
          </a:bodyPr>
          <a:p>
            <a:r>
              <a:rPr lang="zh-CN" altLang="en-US" sz="1400"/>
              <a:t>生成一份</a:t>
            </a:r>
            <a:r>
              <a:rPr lang="en-US" altLang="zh-CN" sz="1400"/>
              <a:t>Session</a:t>
            </a:r>
            <a:r>
              <a:rPr lang="zh-CN" altLang="en-US" sz="1400"/>
              <a:t>数据，将该数据的</a:t>
            </a:r>
            <a:r>
              <a:rPr lang="en-US" altLang="zh-CN" sz="1400"/>
              <a:t> id </a:t>
            </a:r>
            <a:r>
              <a:rPr lang="zh-CN" altLang="en-US" sz="1400"/>
              <a:t>以</a:t>
            </a:r>
            <a:r>
              <a:rPr lang="en-US" altLang="zh-CN" sz="1400"/>
              <a:t>Cooki</a:t>
            </a:r>
            <a:r>
              <a:rPr lang="en-US" altLang="zh-CN" sz="1400"/>
              <a:t>e </a:t>
            </a:r>
            <a:r>
              <a:rPr lang="zh-CN" altLang="en-US" sz="1400"/>
              <a:t>的形式返回给客户端</a:t>
            </a:r>
            <a:endParaRPr lang="zh-CN" altLang="en-US" sz="1400"/>
          </a:p>
        </p:txBody>
      </p:sp>
      <p:sp>
        <p:nvSpPr>
          <p:cNvPr id="40" name="文本框 39"/>
          <p:cNvSpPr txBox="1"/>
          <p:nvPr/>
        </p:nvSpPr>
        <p:spPr>
          <a:xfrm>
            <a:off x="7203440" y="3290570"/>
            <a:ext cx="2058670" cy="306705"/>
          </a:xfrm>
          <a:prstGeom prst="rect">
            <a:avLst/>
          </a:prstGeom>
          <a:noFill/>
        </p:spPr>
        <p:txBody>
          <a:bodyPr wrap="square" rtlCol="0">
            <a:spAutoFit/>
          </a:bodyPr>
          <a:p>
            <a:r>
              <a:rPr lang="zh-CN" altLang="en-US" sz="1400"/>
              <a:t>响应并发送</a:t>
            </a:r>
            <a:r>
              <a:rPr lang="en-US" altLang="zh-CN" sz="1400"/>
              <a:t>Cookie</a:t>
            </a:r>
            <a:r>
              <a:rPr lang="zh-CN" altLang="en-US" sz="1400"/>
              <a:t>数据</a:t>
            </a:r>
            <a:endParaRPr lang="zh-CN" altLang="en-US" sz="1400"/>
          </a:p>
        </p:txBody>
      </p:sp>
      <p:sp>
        <p:nvSpPr>
          <p:cNvPr id="41" name="文本框 40"/>
          <p:cNvSpPr txBox="1"/>
          <p:nvPr/>
        </p:nvSpPr>
        <p:spPr>
          <a:xfrm>
            <a:off x="7553960" y="4036695"/>
            <a:ext cx="2195195" cy="521970"/>
          </a:xfrm>
          <a:prstGeom prst="rect">
            <a:avLst/>
          </a:prstGeom>
          <a:noFill/>
        </p:spPr>
        <p:txBody>
          <a:bodyPr wrap="square" rtlCol="0">
            <a:spAutoFit/>
          </a:bodyPr>
          <a:p>
            <a:r>
              <a:rPr lang="zh-CN" altLang="en-US" sz="1400"/>
              <a:t>在后续的请求中浏览器会自动带着</a:t>
            </a:r>
            <a:r>
              <a:rPr lang="en-US" altLang="zh-CN" sz="1400"/>
              <a:t>Cookie</a:t>
            </a:r>
            <a:r>
              <a:rPr lang="zh-CN" altLang="en-US" sz="1400"/>
              <a:t>到服务器</a:t>
            </a:r>
            <a:endParaRPr lang="zh-CN" altLang="en-US" sz="1400"/>
          </a:p>
        </p:txBody>
      </p:sp>
      <p:sp>
        <p:nvSpPr>
          <p:cNvPr id="42" name="文本框 41"/>
          <p:cNvSpPr txBox="1"/>
          <p:nvPr/>
        </p:nvSpPr>
        <p:spPr>
          <a:xfrm>
            <a:off x="7647940" y="5576570"/>
            <a:ext cx="3134995" cy="460375"/>
          </a:xfrm>
          <a:prstGeom prst="rect">
            <a:avLst/>
          </a:prstGeom>
          <a:noFill/>
        </p:spPr>
        <p:txBody>
          <a:bodyPr wrap="square" rtlCol="0">
            <a:spAutoFit/>
          </a:bodyPr>
          <a:p>
            <a:r>
              <a:rPr lang="en-US" altLang="zh-CN" sz="2400"/>
              <a:t>Session</a:t>
            </a:r>
            <a:r>
              <a:rPr lang="zh-CN" altLang="en-US" sz="2400"/>
              <a:t>原理简易图</a:t>
            </a:r>
            <a:endParaRPr lang="zh-CN" altLang="en-US" sz="2400"/>
          </a:p>
        </p:txBody>
      </p:sp>
      <p:sp>
        <p:nvSpPr>
          <p:cNvPr id="43" name="文本框 42"/>
          <p:cNvSpPr txBox="1"/>
          <p:nvPr/>
        </p:nvSpPr>
        <p:spPr>
          <a:xfrm>
            <a:off x="6276975" y="4113530"/>
            <a:ext cx="902335" cy="368300"/>
          </a:xfrm>
          <a:prstGeom prst="rect">
            <a:avLst/>
          </a:prstGeom>
          <a:noFill/>
        </p:spPr>
        <p:txBody>
          <a:bodyPr wrap="square" rtlCol="0">
            <a:spAutoFit/>
          </a:bodyPr>
          <a:p>
            <a:r>
              <a:rPr lang="zh-CN" altLang="en-US"/>
              <a:t>客户端</a:t>
            </a:r>
            <a:endParaRPr lang="zh-CN" altLang="en-US"/>
          </a:p>
        </p:txBody>
      </p:sp>
      <p:sp>
        <p:nvSpPr>
          <p:cNvPr id="44" name="文本框 43"/>
          <p:cNvSpPr txBox="1"/>
          <p:nvPr/>
        </p:nvSpPr>
        <p:spPr>
          <a:xfrm>
            <a:off x="10243820" y="4288790"/>
            <a:ext cx="997585" cy="368300"/>
          </a:xfrm>
          <a:prstGeom prst="rect">
            <a:avLst/>
          </a:prstGeom>
          <a:noFill/>
        </p:spPr>
        <p:txBody>
          <a:bodyPr wrap="square" rtlCol="0">
            <a:spAutoFit/>
          </a:bodyPr>
          <a:p>
            <a:r>
              <a:rPr lang="zh-CN" altLang="en-US"/>
              <a:t>服务器</a:t>
            </a:r>
            <a:endParaRPr lang="zh-CN" altLang="en-US"/>
          </a:p>
        </p:txBody>
      </p:sp>
      <p:sp>
        <p:nvSpPr>
          <p:cNvPr id="45" name="矩形 44"/>
          <p:cNvSpPr/>
          <p:nvPr/>
        </p:nvSpPr>
        <p:spPr>
          <a:xfrm>
            <a:off x="11241405" y="4519295"/>
            <a:ext cx="855980" cy="1466215"/>
          </a:xfrm>
          <a:prstGeom prst="rect">
            <a:avLst/>
          </a:prstGeom>
          <a:solidFill>
            <a:schemeClr val="bg1"/>
          </a:solidFill>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cxnSp>
        <p:nvCxnSpPr>
          <p:cNvPr id="46" name="直接箭头连接符 45"/>
          <p:cNvCxnSpPr/>
          <p:nvPr/>
        </p:nvCxnSpPr>
        <p:spPr>
          <a:xfrm>
            <a:off x="11163935" y="4200525"/>
            <a:ext cx="363220" cy="270510"/>
          </a:xfrm>
          <a:prstGeom prst="straightConnector1">
            <a:avLst/>
          </a:prstGeom>
          <a:ln>
            <a:tailEnd type="arrow" w="med" len="med"/>
          </a:ln>
        </p:spPr>
        <p:style>
          <a:lnRef idx="2">
            <a:schemeClr val="accent6"/>
          </a:lnRef>
          <a:fillRef idx="0">
            <a:schemeClr val="accent6"/>
          </a:fillRef>
          <a:effectRef idx="1">
            <a:schemeClr val="accent6"/>
          </a:effectRef>
          <a:fontRef idx="minor">
            <a:schemeClr val="tx1"/>
          </a:fontRef>
        </p:style>
      </p:cxnSp>
      <p:cxnSp>
        <p:nvCxnSpPr>
          <p:cNvPr id="47" name="直接连接符 46"/>
          <p:cNvCxnSpPr/>
          <p:nvPr/>
        </p:nvCxnSpPr>
        <p:spPr>
          <a:xfrm flipV="1">
            <a:off x="11251565" y="4848225"/>
            <a:ext cx="858520" cy="1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1257915" y="5142865"/>
            <a:ext cx="862330" cy="1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1235055" y="5495290"/>
            <a:ext cx="862330" cy="1016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1610975" y="4519295"/>
            <a:ext cx="0" cy="1466215"/>
          </a:xfrm>
          <a:prstGeom prst="line">
            <a:avLst/>
          </a:prstGeom>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1292205" y="4490720"/>
            <a:ext cx="277495" cy="368300"/>
          </a:xfrm>
          <a:prstGeom prst="rect">
            <a:avLst/>
          </a:prstGeom>
          <a:noFill/>
        </p:spPr>
        <p:txBody>
          <a:bodyPr wrap="square" rtlCol="0">
            <a:spAutoFit/>
          </a:bodyPr>
          <a:p>
            <a:r>
              <a:rPr lang="en-US" altLang="zh-CN"/>
              <a:t>1</a:t>
            </a:r>
            <a:endParaRPr lang="en-US" altLang="zh-CN"/>
          </a:p>
        </p:txBody>
      </p:sp>
      <p:sp>
        <p:nvSpPr>
          <p:cNvPr id="52" name="文本框 51"/>
          <p:cNvSpPr txBox="1"/>
          <p:nvPr/>
        </p:nvSpPr>
        <p:spPr>
          <a:xfrm>
            <a:off x="11299825" y="4848225"/>
            <a:ext cx="277495" cy="368300"/>
          </a:xfrm>
          <a:prstGeom prst="rect">
            <a:avLst/>
          </a:prstGeom>
          <a:noFill/>
        </p:spPr>
        <p:txBody>
          <a:bodyPr wrap="square" rtlCol="0">
            <a:spAutoFit/>
          </a:bodyPr>
          <a:p>
            <a:r>
              <a:rPr lang="en-US" altLang="zh-CN"/>
              <a:t>2</a:t>
            </a:r>
            <a:endParaRPr lang="en-US" altLang="zh-CN"/>
          </a:p>
        </p:txBody>
      </p:sp>
      <p:sp>
        <p:nvSpPr>
          <p:cNvPr id="53" name="文本框 52"/>
          <p:cNvSpPr txBox="1"/>
          <p:nvPr/>
        </p:nvSpPr>
        <p:spPr>
          <a:xfrm>
            <a:off x="11610975" y="4848225"/>
            <a:ext cx="581025" cy="368300"/>
          </a:xfrm>
          <a:prstGeom prst="rect">
            <a:avLst/>
          </a:prstGeom>
          <a:noFill/>
        </p:spPr>
        <p:txBody>
          <a:bodyPr wrap="square" rtlCol="0">
            <a:spAutoFit/>
          </a:bodyPr>
          <a:p>
            <a:r>
              <a:rPr lang="en-US" altLang="zh-CN"/>
              <a:t>bbb</a:t>
            </a:r>
            <a:endParaRPr lang="en-US" altLang="zh-CN"/>
          </a:p>
        </p:txBody>
      </p:sp>
      <p:sp>
        <p:nvSpPr>
          <p:cNvPr id="54" name="文本框 53"/>
          <p:cNvSpPr txBox="1"/>
          <p:nvPr/>
        </p:nvSpPr>
        <p:spPr>
          <a:xfrm>
            <a:off x="11610975" y="4519295"/>
            <a:ext cx="581025" cy="368300"/>
          </a:xfrm>
          <a:prstGeom prst="rect">
            <a:avLst/>
          </a:prstGeom>
          <a:noFill/>
        </p:spPr>
        <p:txBody>
          <a:bodyPr wrap="square" rtlCol="0">
            <a:spAutoFit/>
          </a:bodyPr>
          <a:p>
            <a:r>
              <a:rPr lang="en-US" altLang="zh-CN"/>
              <a:t>aaa</a:t>
            </a:r>
            <a:endParaRPr lang="en-US" altLang="zh-CN"/>
          </a:p>
        </p:txBody>
      </p:sp>
      <p:sp>
        <p:nvSpPr>
          <p:cNvPr id="55" name="文本框 54"/>
          <p:cNvSpPr txBox="1"/>
          <p:nvPr/>
        </p:nvSpPr>
        <p:spPr>
          <a:xfrm>
            <a:off x="7423785" y="4779645"/>
            <a:ext cx="3139440" cy="737235"/>
          </a:xfrm>
          <a:prstGeom prst="rect">
            <a:avLst/>
          </a:prstGeom>
          <a:noFill/>
        </p:spPr>
        <p:txBody>
          <a:bodyPr wrap="square" rtlCol="0">
            <a:spAutoFit/>
          </a:bodyPr>
          <a:p>
            <a:r>
              <a:rPr lang="zh-CN" altLang="en-US" sz="1400"/>
              <a:t>客户端存入服务器的数据形成一个</a:t>
            </a:r>
            <a:r>
              <a:rPr lang="en-US" altLang="zh-CN" sz="1400"/>
              <a:t>id</a:t>
            </a:r>
            <a:r>
              <a:rPr lang="zh-CN" altLang="en-US" sz="1400"/>
              <a:t>，服务器返回客户端一个</a:t>
            </a:r>
            <a:r>
              <a:rPr lang="en-US" altLang="zh-CN" sz="1400"/>
              <a:t>id</a:t>
            </a:r>
            <a:r>
              <a:rPr lang="zh-CN" altLang="en-US" sz="1400"/>
              <a:t>，客户端再次访问时，根据</a:t>
            </a:r>
            <a:r>
              <a:rPr lang="en-US" altLang="zh-CN" sz="1400"/>
              <a:t>id</a:t>
            </a:r>
            <a:r>
              <a:rPr lang="zh-CN" altLang="en-US" sz="1400"/>
              <a:t>找到存入的数据</a:t>
            </a:r>
            <a:endParaRPr lang="zh-CN" altLang="en-US" sz="1400"/>
          </a:p>
        </p:txBody>
      </p:sp>
      <p:cxnSp>
        <p:nvCxnSpPr>
          <p:cNvPr id="56" name="直接箭头连接符 55"/>
          <p:cNvCxnSpPr/>
          <p:nvPr/>
        </p:nvCxnSpPr>
        <p:spPr>
          <a:xfrm flipH="1" flipV="1">
            <a:off x="10305415" y="5327015"/>
            <a:ext cx="920115" cy="264160"/>
          </a:xfrm>
          <a:prstGeom prst="straightConnector1">
            <a:avLst/>
          </a:prstGeom>
          <a:ln>
            <a:tailEnd type="arrow" w="med" len="med"/>
          </a:ln>
        </p:spPr>
        <p:style>
          <a:lnRef idx="2">
            <a:schemeClr val="accent6"/>
          </a:lnRef>
          <a:fillRef idx="0">
            <a:schemeClr val="accent6"/>
          </a:fillRef>
          <a:effectRef idx="1">
            <a:schemeClr val="accent6"/>
          </a:effectRef>
          <a:fontRef idx="minor">
            <a:schemeClr val="tx1"/>
          </a:fontRef>
        </p:style>
      </p:cxn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13" name="内容占位符 13"/>
          <p:cNvSpPr txBox="1"/>
          <p:nvPr/>
        </p:nvSpPr>
        <p:spPr>
          <a:xfrm>
            <a:off x="231140" y="1259840"/>
            <a:ext cx="5550535" cy="2425065"/>
          </a:xfrm>
          <a:prstGeom prst="rect">
            <a:avLst/>
          </a:prstGeom>
        </p:spPr>
        <p:txBody>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buNone/>
            </a:pPr>
            <a:r>
              <a:rPr lang="zh-CN" altLang="en-US" sz="1800" spc="0">
                <a:solidFill>
                  <a:schemeClr val="tx1"/>
                </a:solidFill>
                <a:latin typeface="+mn-lt"/>
                <a:ea typeface="+mn-ea"/>
                <a:sym typeface="+mn-lt"/>
              </a:rPr>
              <a:t>在我们的Cookie内有如下几个重要信息：</a:t>
            </a:r>
            <a:endParaRPr lang="zh-CN" altLang="en-US" sz="1800" spc="0">
              <a:solidFill>
                <a:schemeClr val="tx1"/>
              </a:solidFill>
              <a:latin typeface="+mn-lt"/>
              <a:ea typeface="+mn-ea"/>
              <a:sym typeface="+mn-lt"/>
            </a:endParaRPr>
          </a:p>
          <a:p>
            <a:pPr marL="285750" indent="-285750"/>
            <a:r>
              <a:rPr lang="zh-CN" altLang="en-US" sz="1800" spc="0">
                <a:solidFill>
                  <a:schemeClr val="tx1"/>
                </a:solidFill>
                <a:latin typeface="+mn-lt"/>
                <a:ea typeface="+mn-ea"/>
                <a:sym typeface="+mn-lt"/>
              </a:rPr>
              <a:t>Name：Cookie的名字，Cookie的唯一标识符；</a:t>
            </a:r>
            <a:endParaRPr lang="zh-CN" altLang="en-US" sz="1800" spc="0">
              <a:solidFill>
                <a:schemeClr val="tx1"/>
              </a:solidFill>
              <a:latin typeface="+mn-lt"/>
              <a:ea typeface="+mn-ea"/>
              <a:sym typeface="+mn-lt"/>
            </a:endParaRPr>
          </a:p>
          <a:p>
            <a:pPr marL="285750" indent="-285750"/>
            <a:r>
              <a:rPr lang="zh-CN" altLang="en-US" sz="1800" spc="0">
                <a:solidFill>
                  <a:schemeClr val="tx1"/>
                </a:solidFill>
                <a:latin typeface="+mn-lt"/>
                <a:ea typeface="+mn-ea"/>
                <a:sym typeface="+mn-lt"/>
              </a:rPr>
              <a:t>Value：Cookie名字所对应的值；</a:t>
            </a:r>
            <a:endParaRPr lang="zh-CN" altLang="en-US" sz="1800" spc="0">
              <a:solidFill>
                <a:schemeClr val="tx1"/>
              </a:solidFill>
              <a:latin typeface="+mn-lt"/>
              <a:ea typeface="+mn-ea"/>
              <a:sym typeface="+mn-lt"/>
            </a:endParaRPr>
          </a:p>
          <a:p>
            <a:pPr marL="285750" indent="-285750"/>
            <a:r>
              <a:rPr lang="zh-CN" altLang="en-US" sz="1800" spc="0">
                <a:solidFill>
                  <a:schemeClr val="tx1"/>
                </a:solidFill>
                <a:latin typeface="+mn-lt"/>
                <a:ea typeface="+mn-ea"/>
                <a:sym typeface="+mn-lt"/>
              </a:rPr>
              <a:t>Domain：Cookie 所对应的域名，只有访问这个域名时，可以使用这个Cookie；</a:t>
            </a:r>
            <a:endParaRPr lang="zh-CN" altLang="en-US" sz="1800" spc="0">
              <a:solidFill>
                <a:schemeClr val="tx1"/>
              </a:solidFill>
              <a:latin typeface="+mn-lt"/>
              <a:ea typeface="+mn-ea"/>
              <a:sym typeface="+mn-lt"/>
            </a:endParaRPr>
          </a:p>
        </p:txBody>
      </p:sp>
      <p:pic>
        <p:nvPicPr>
          <p:cNvPr id="8" name="图片 7"/>
          <p:cNvPicPr>
            <a:picLocks noChangeAspect="1"/>
          </p:cNvPicPr>
          <p:nvPr/>
        </p:nvPicPr>
        <p:blipFill>
          <a:blip r:embed="rId3"/>
          <a:stretch>
            <a:fillRect/>
          </a:stretch>
        </p:blipFill>
        <p:spPr>
          <a:xfrm>
            <a:off x="1103630" y="3684905"/>
            <a:ext cx="9566910" cy="3173095"/>
          </a:xfrm>
          <a:prstGeom prst="rect">
            <a:avLst/>
          </a:prstGeom>
        </p:spPr>
      </p:pic>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7026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6025515" y="1398905"/>
            <a:ext cx="5821680" cy="2146300"/>
          </a:xfrm>
          <a:prstGeom prst="rect">
            <a:avLst/>
          </a:prstGeom>
          <a:noFill/>
        </p:spPr>
        <p:txBody>
          <a:bodyPr wrap="square" rtlCol="0" anchor="t">
            <a:spAutoFit/>
          </a:bodyPr>
          <a:p>
            <a:pPr marL="285750" indent="-285750" algn="l">
              <a:lnSpc>
                <a:spcPct val="130000"/>
              </a:lnSpc>
              <a:spcBef>
                <a:spcPts val="0"/>
              </a:spcBef>
              <a:spcAft>
                <a:spcPts val="1000"/>
              </a:spcAft>
              <a:buClrTx/>
              <a:buSzTx/>
              <a:buFont typeface="Arial" panose="020B0604020202020204" pitchFamily="34" charset="0"/>
              <a:buChar char="●"/>
            </a:pPr>
            <a:r>
              <a:rPr lang="zh-CN" altLang="en-US">
                <a:uFillTx/>
                <a:sym typeface="+mn-lt"/>
              </a:rPr>
              <a:t>Path：Cookie的使用路径。只有访问这个域名下的这个路径的时，可以命名用这个Cookie；</a:t>
            </a:r>
            <a:endParaRPr lang="zh-CN" altLang="en-US" sz="1800" spc="0">
              <a:solidFill>
                <a:schemeClr val="tx1"/>
              </a:solidFill>
              <a:uFillTx/>
              <a:latin typeface="+mn-lt"/>
              <a:ea typeface="+mn-ea"/>
              <a:sym typeface="+mn-lt"/>
            </a:endParaRPr>
          </a:p>
          <a:p>
            <a:pPr marL="285750" indent="-285750" algn="l">
              <a:lnSpc>
                <a:spcPct val="130000"/>
              </a:lnSpc>
              <a:spcBef>
                <a:spcPts val="0"/>
              </a:spcBef>
              <a:spcAft>
                <a:spcPts val="1000"/>
              </a:spcAft>
              <a:buClrTx/>
              <a:buSzTx/>
              <a:buFont typeface="Arial" panose="020B0604020202020204" pitchFamily="34" charset="0"/>
              <a:buChar char="●"/>
            </a:pPr>
            <a:r>
              <a:rPr lang="zh-CN" altLang="en-US">
                <a:uFillTx/>
                <a:sym typeface="+mn-lt"/>
              </a:rPr>
              <a:t>Expires/Max-Age：Cookie的失效时间，单位为秒。此例为Session，表示会随着Session的断开而失效；</a:t>
            </a:r>
            <a:endParaRPr lang="zh-CN" altLang="en-US" sz="1800" spc="0">
              <a:solidFill>
                <a:schemeClr val="tx1"/>
              </a:solidFill>
              <a:uFillTx/>
              <a:latin typeface="+mn-lt"/>
              <a:ea typeface="+mn-ea"/>
              <a:sym typeface="+mn-lt"/>
            </a:endParaRPr>
          </a:p>
          <a:p>
            <a:pPr marL="285750" indent="-285750" algn="l">
              <a:lnSpc>
                <a:spcPct val="130000"/>
              </a:lnSpc>
              <a:spcBef>
                <a:spcPts val="0"/>
              </a:spcBef>
              <a:spcAft>
                <a:spcPts val="1000"/>
              </a:spcAft>
              <a:buClrTx/>
              <a:buSzTx/>
              <a:buFont typeface="Arial" panose="020B0604020202020204" pitchFamily="34" charset="0"/>
              <a:buChar char="●"/>
            </a:pPr>
            <a:r>
              <a:rPr lang="zh-CN" altLang="en-US">
                <a:uFillTx/>
                <a:sym typeface="+mn-lt"/>
              </a:rPr>
              <a:t>Size：Cookie的文件大小；</a:t>
            </a:r>
            <a:endParaRPr lang="zh-CN" altLang="en-US">
              <a:uFillTx/>
              <a:sym typeface="+mn-lt"/>
            </a:endParaRPr>
          </a:p>
        </p:txBody>
      </p:sp>
      <p:sp>
        <p:nvSpPr>
          <p:cNvPr id="5" name="文本框 4"/>
          <p:cNvSpPr txBox="1"/>
          <p:nvPr/>
        </p:nvSpPr>
        <p:spPr>
          <a:xfrm>
            <a:off x="231140" y="430530"/>
            <a:ext cx="2326005"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Cookie</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信息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6" name="直接连接符 5"/>
          <p:cNvCxnSpPr/>
          <p:nvPr/>
        </p:nvCxnSpPr>
        <p:spPr>
          <a:xfrm flipV="1">
            <a:off x="346710" y="1011555"/>
            <a:ext cx="1924685" cy="825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bldLst>
      <p:bldP spid="13" grpId="0"/>
      <p:bldP spid="13"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70260"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308610" y="1291590"/>
            <a:ext cx="9632315" cy="368300"/>
          </a:xfrm>
          <a:prstGeom prst="rect">
            <a:avLst/>
          </a:prstGeom>
          <a:noFill/>
        </p:spPr>
        <p:txBody>
          <a:bodyPr wrap="square" rtlCol="0" anchor="t">
            <a:spAutoFit/>
          </a:bodyPr>
          <a:p>
            <a:r>
              <a:rPr lang="zh-CN" altLang="en-US"/>
              <a:t>在爬虫的时候，可以使用获取到的Cookie或Token 等信息，来获取登录后才能显示的信息内容。</a:t>
            </a:r>
            <a:endParaRPr lang="zh-CN" altLang="en-US"/>
          </a:p>
        </p:txBody>
      </p:sp>
      <p:pic>
        <p:nvPicPr>
          <p:cNvPr id="5" name="图片 8"/>
          <p:cNvPicPr>
            <a:picLocks noChangeAspect="1"/>
          </p:cNvPicPr>
          <p:nvPr/>
        </p:nvPicPr>
        <p:blipFill>
          <a:blip r:embed="rId3"/>
          <a:stretch>
            <a:fillRect/>
          </a:stretch>
        </p:blipFill>
        <p:spPr>
          <a:xfrm>
            <a:off x="521970" y="1751330"/>
            <a:ext cx="8941435" cy="5092065"/>
          </a:xfrm>
          <a:prstGeom prst="rect">
            <a:avLst/>
          </a:prstGeom>
        </p:spPr>
      </p:pic>
      <p:sp>
        <p:nvSpPr>
          <p:cNvPr id="6" name="文本框 5"/>
          <p:cNvSpPr txBox="1"/>
          <p:nvPr/>
        </p:nvSpPr>
        <p:spPr>
          <a:xfrm>
            <a:off x="231140" y="430530"/>
            <a:ext cx="2326005" cy="521970"/>
          </a:xfrm>
          <a:prstGeom prst="rect">
            <a:avLst/>
          </a:prstGeom>
          <a:noFill/>
        </p:spPr>
        <p:txBody>
          <a:bodyPr wrap="square" rtlCol="0">
            <a:spAutoFit/>
          </a:bodyPr>
          <a:p>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Cookie</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信息</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7" name="直接连接符 6"/>
          <p:cNvCxnSpPr/>
          <p:nvPr/>
        </p:nvCxnSpPr>
        <p:spPr>
          <a:xfrm flipV="1">
            <a:off x="346710" y="1011555"/>
            <a:ext cx="1924685" cy="825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097343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rPr>
              <a:t> </a:t>
            </a:r>
            <a:endParaRPr kumimoji="0" lang="en-US" altLang="zh-CN"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2761615"/>
            <a:ext cx="7168515" cy="1568450"/>
          </a:xfrm>
          <a:prstGeom prst="rect">
            <a:avLst/>
          </a:prstGeom>
          <a:noFill/>
        </p:spPr>
        <p:txBody>
          <a:bodyPr wrap="square" rtlCol="0">
            <a:spAutoFit/>
          </a:bodyPr>
          <a:p>
            <a:r>
              <a:rPr lang="zh-CN" altLang="en-US" sz="4800" b="1"/>
              <a:t>任务</a:t>
            </a:r>
            <a:r>
              <a:rPr lang="en-US" altLang="zh-CN" sz="4800" b="1"/>
              <a:t>1.2.4    </a:t>
            </a:r>
            <a:endParaRPr lang="en-US" altLang="zh-CN" sz="4800" b="1"/>
          </a:p>
          <a:p>
            <a:r>
              <a:rPr lang="zh-CN" altLang="en-US" sz="4800" b="1"/>
              <a:t>多线程和</a:t>
            </a:r>
            <a:r>
              <a:rPr lang="zh-CN" altLang="en-US" sz="4800" b="1"/>
              <a:t>多进程</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4" name="标题 3"/>
          <p:cNvSpPr>
            <a:spLocks noGrp="1"/>
          </p:cNvSpPr>
          <p:nvPr>
            <p:ph type="title"/>
          </p:nvPr>
        </p:nvSpPr>
        <p:spPr>
          <a:xfrm>
            <a:off x="1136015" y="608330"/>
            <a:ext cx="4285615" cy="705485"/>
          </a:xfrm>
        </p:spPr>
        <p:txBody>
          <a:bodyPr/>
          <a:p>
            <a:r>
              <a:rPr lang="zh-CN" altLang="en-US"/>
              <a:t>网页构造的</a:t>
            </a:r>
            <a:r>
              <a:rPr lang="zh-CN" altLang="en-US"/>
              <a:t>认识</a:t>
            </a:r>
            <a:endParaRPr lang="zh-CN" altLang="en-US"/>
          </a:p>
        </p:txBody>
      </p:sp>
      <p:sp>
        <p:nvSpPr>
          <p:cNvPr id="5" name="文本占位符 2"/>
          <p:cNvSpPr>
            <a:spLocks noGrp="1"/>
          </p:cNvSpPr>
          <p:nvPr/>
        </p:nvSpPr>
        <p:spPr>
          <a:xfrm>
            <a:off x="1136015" y="1433195"/>
            <a:ext cx="6579870" cy="3449320"/>
          </a:xfrm>
          <a:prstGeom prst="rect">
            <a:avLst/>
          </a:prstGeo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60000"/>
              </a:lnSpc>
            </a:pPr>
            <a:r>
              <a:rPr lang="zh-CN" altLang="en-US" sz="1800" b="1" spc="0">
                <a:solidFill>
                  <a:schemeClr val="tx1"/>
                </a:solidFill>
                <a:latin typeface="+mn-lt"/>
                <a:ea typeface="+mn-ea"/>
              </a:rPr>
              <a:t>技能目标：</a:t>
            </a:r>
            <a:endParaRPr lang="zh-CN" altLang="en-US" b="1"/>
          </a:p>
          <a:p>
            <a:pPr marL="285750" indent="-285750" algn="l">
              <a:lnSpc>
                <a:spcPct val="220000"/>
              </a:lnSpc>
              <a:buFont typeface="Arial" panose="020B0604020202020204" pitchFamily="34" charset="0"/>
              <a:buChar char="•"/>
            </a:pPr>
            <a:r>
              <a:rPr lang="zh-CN" altLang="en-US" b="1"/>
              <a:t></a:t>
            </a:r>
            <a:r>
              <a:rPr lang="zh-CN" altLang="en-US" sz="1400" b="1"/>
              <a:t>能安装网络爬虫所需要的编程环境与基础工具包；</a:t>
            </a:r>
            <a:endParaRPr lang="zh-CN" altLang="en-US" sz="1400" b="1"/>
          </a:p>
          <a:p>
            <a:pPr marL="285750" indent="-285750" algn="l">
              <a:lnSpc>
                <a:spcPct val="220000"/>
              </a:lnSpc>
              <a:buFont typeface="Arial" panose="020B0604020202020204" pitchFamily="34" charset="0"/>
              <a:buChar char="•"/>
            </a:pPr>
            <a:r>
              <a:rPr lang="zh-CN" altLang="en-US" sz="1400" b="1"/>
              <a:t>能完成网络爬虫所需要的编程环境的配置；</a:t>
            </a:r>
            <a:endParaRPr lang="zh-CN" altLang="en-US" sz="1400" b="1"/>
          </a:p>
          <a:p>
            <a:pPr marL="285750" indent="-285750" algn="l">
              <a:lnSpc>
                <a:spcPct val="220000"/>
              </a:lnSpc>
              <a:buFont typeface="Arial" panose="020B0604020202020204" pitchFamily="34" charset="0"/>
              <a:buChar char="•"/>
            </a:pPr>
            <a:r>
              <a:rPr lang="zh-CN" altLang="en-US" sz="1400" b="1"/>
              <a:t>能辨识网页前端技术与爬虫之间的关系；</a:t>
            </a:r>
            <a:endParaRPr lang="zh-CN" altLang="en-US" sz="1400" b="1"/>
          </a:p>
          <a:p>
            <a:pPr marL="285750" indent="-285750" algn="l">
              <a:lnSpc>
                <a:spcPct val="220000"/>
              </a:lnSpc>
              <a:buFont typeface="Arial" panose="020B0604020202020204" pitchFamily="34" charset="0"/>
              <a:buChar char="•"/>
            </a:pPr>
            <a:r>
              <a:rPr lang="zh-CN" altLang="en-US" sz="1400" b="1"/>
              <a:t>能使用浏览器工具查看网页交互；</a:t>
            </a:r>
            <a:endParaRPr lang="zh-CN" altLang="en-US" sz="1400" b="1"/>
          </a:p>
          <a:p>
            <a:pPr marL="285750" indent="-285750" algn="l">
              <a:lnSpc>
                <a:spcPct val="220000"/>
              </a:lnSpc>
              <a:buFont typeface="Arial" panose="020B0604020202020204" pitchFamily="34" charset="0"/>
              <a:buChar char="•"/>
            </a:pPr>
            <a:r>
              <a:rPr lang="zh-CN" altLang="en-US" sz="1400" b="1"/>
              <a:t>能模拟多线程与多进程的使用。</a:t>
            </a:r>
            <a:endParaRPr lang="zh-CN" altLang="en-US" sz="1400" b="1"/>
          </a:p>
        </p:txBody>
      </p:sp>
      <p:sp>
        <p:nvSpPr>
          <p:cNvPr id="7" name="灯片编号占位符 6"/>
          <p:cNvSpPr>
            <a:spLocks noGrp="1"/>
          </p:cNvSpPr>
          <p:nvPr>
            <p:ph type="sldNum" sz="quarter" idx="12"/>
          </p:nvPr>
        </p:nvSpPr>
        <p:spPr/>
        <p:txBody>
          <a:bodyPr/>
          <a:p>
            <a:fld id="{FABC47A4-756D-490B-A52F-7D9E2C9FC05F}" type="slidenum">
              <a:rPr lang="zh-CN" altLang="en-US" smtClean="0"/>
            </a:fld>
            <a:endParaRPr lang="zh-CN" altLang="en-US"/>
          </a:p>
        </p:txBody>
      </p:sp>
      <p:sp>
        <p:nvSpPr>
          <p:cNvPr id="2"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3" name="文本框 2"/>
          <p:cNvSpPr txBox="1"/>
          <p:nvPr/>
        </p:nvSpPr>
        <p:spPr>
          <a:xfrm>
            <a:off x="1136015" y="5175250"/>
            <a:ext cx="10749915" cy="1543685"/>
          </a:xfrm>
          <a:prstGeom prst="rect">
            <a:avLst/>
          </a:prstGeom>
          <a:noFill/>
        </p:spPr>
        <p:txBody>
          <a:bodyPr wrap="square" rtlCol="0" anchor="t">
            <a:spAutoFit/>
          </a:bodyPr>
          <a:p>
            <a:r>
              <a:rPr lang="zh-CN" altLang="en-US" b="1">
                <a:uFillTx/>
              </a:rPr>
              <a:t>素养目标：</a:t>
            </a:r>
            <a:r>
              <a:rPr lang="zh-CN" altLang="en-US"/>
              <a:t>	</a:t>
            </a:r>
            <a:endParaRPr lang="zh-CN" altLang="en-US"/>
          </a:p>
          <a:p>
            <a:pPr indent="457200" algn="l">
              <a:lnSpc>
                <a:spcPct val="170000"/>
              </a:lnSpc>
              <a:spcBef>
                <a:spcPts val="0"/>
              </a:spcBef>
              <a:spcAft>
                <a:spcPts val="600"/>
              </a:spcAft>
              <a:buClrTx/>
              <a:buSzTx/>
              <a:buFont typeface="Arial" panose="020B0604020202020204" pitchFamily="34" charset="0"/>
              <a:buNone/>
            </a:pPr>
            <a:r>
              <a:rPr lang="zh-CN" altLang="en-US" sz="1400" b="1" spc="150">
                <a:solidFill>
                  <a:schemeClr val="tx1">
                    <a:lumMod val="65000"/>
                    <a:lumOff val="35000"/>
                  </a:schemeClr>
                </a:solidFill>
                <a:uFillTx/>
                <a:latin typeface="Arial" panose="020B0604020202020204" pitchFamily="34" charset="0"/>
                <a:ea typeface="微软雅黑" panose="020B0503020204020204" pitchFamily="34" charset="-122"/>
              </a:rPr>
              <a:t>通过本项目章节的学习，使学生可以理解大数据行业与网络爬虫之间的关系，培养学生对大数据行业的认识，提升学生学习本课程的兴趣；</a:t>
            </a:r>
            <a:endParaRPr lang="zh-CN" altLang="en-US" sz="1400" b="1" spc="150">
              <a:solidFill>
                <a:schemeClr val="tx1">
                  <a:lumMod val="65000"/>
                  <a:lumOff val="35000"/>
                </a:schemeClr>
              </a:solidFill>
              <a:uFillTx/>
              <a:latin typeface="Arial" panose="020B0604020202020204" pitchFamily="34" charset="0"/>
              <a:ea typeface="微软雅黑" panose="020B0503020204020204" pitchFamily="34" charset="-122"/>
            </a:endParaRPr>
          </a:p>
          <a:p>
            <a:pPr indent="457200" algn="l">
              <a:lnSpc>
                <a:spcPct val="170000"/>
              </a:lnSpc>
              <a:spcBef>
                <a:spcPts val="0"/>
              </a:spcBef>
              <a:spcAft>
                <a:spcPts val="600"/>
              </a:spcAft>
              <a:buClrTx/>
              <a:buSzTx/>
              <a:buFont typeface="Arial" panose="020B0604020202020204" pitchFamily="34" charset="0"/>
              <a:buNone/>
            </a:pPr>
            <a:r>
              <a:rPr lang="zh-CN" altLang="en-US" sz="1400" b="1" spc="150">
                <a:solidFill>
                  <a:schemeClr val="tx1">
                    <a:lumMod val="65000"/>
                    <a:lumOff val="35000"/>
                  </a:schemeClr>
                </a:solidFill>
                <a:uFillTx/>
                <a:latin typeface="Arial" panose="020B0604020202020204" pitchFamily="34" charset="0"/>
                <a:ea typeface="微软雅黑" panose="020B0503020204020204" pitchFamily="34" charset="-122"/>
              </a:rPr>
              <a:t>不断的通过一些前置的浅显易懂的知识体系与教学方法，增强学生学习新知识的自信心。</a:t>
            </a:r>
            <a:endParaRPr lang="zh-CN" altLang="en-US" sz="1400" b="1" spc="150">
              <a:solidFill>
                <a:schemeClr val="tx1">
                  <a:lumMod val="65000"/>
                  <a:lumOff val="35000"/>
                </a:schemeClr>
              </a:solidFill>
              <a:uFillTx/>
              <a:latin typeface="Arial" panose="020B0604020202020204" pitchFamily="34" charset="0"/>
              <a:ea typeface="微软雅黑" panose="020B0503020204020204" pitchFamily="34" charset="-122"/>
            </a:endParaRPr>
          </a:p>
        </p:txBody>
      </p:sp>
    </p:spTree>
  </p:cSld>
  <p:clrMapOvr>
    <a:masterClrMapping/>
  </p:clrMapOvr>
  <p:timing>
    <p:tnLst>
      <p:par>
        <p:cTn id="1" dur="indefinite" restart="never" nodeType="tmRoot"/>
      </p:par>
    </p:tnLst>
    <p:bldLst>
      <p:bldP spid="5" grpId="0"/>
      <p:bldP spid="5" grpId="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2" name="文本框 1"/>
          <p:cNvSpPr txBox="1"/>
          <p:nvPr/>
        </p:nvSpPr>
        <p:spPr>
          <a:xfrm>
            <a:off x="718185" y="1849120"/>
            <a:ext cx="10756265" cy="3159760"/>
          </a:xfrm>
          <a:prstGeom prst="rect">
            <a:avLst/>
          </a:prstGeom>
          <a:noFill/>
        </p:spPr>
        <p:txBody>
          <a:bodyPr wrap="square" rtlCol="0">
            <a:noAutofit/>
          </a:bodyPr>
          <a:p>
            <a:pPr indent="457200">
              <a:lnSpc>
                <a:spcPct val="110000"/>
              </a:lnSpc>
            </a:pPr>
            <a:endParaRPr lang="zh-CN" altLang="en-US"/>
          </a:p>
          <a:p>
            <a:pPr indent="457200">
              <a:lnSpc>
                <a:spcPct val="130000"/>
              </a:lnSpc>
            </a:pPr>
            <a:r>
              <a:rPr lang="zh-CN" altLang="en-US"/>
              <a:t>我们打开的游戏，或者是音乐，又或者是办公软件等，都代表着一个个进程。那它们为什么可以同时稳定流畅的运行呢？就是我们多线程的作用；就好工厂内的生产线，有很多道工序来完成一个产品，每道工序有一个或多个工人完成。其中每一道工序相当于一个进程，工人相当于线程。同样我们的服务器或个人电脑也是多个线程来处理大量的进程，这样处理的速度会快很多。</a:t>
            </a:r>
            <a:endParaRPr lang="zh-CN" altLang="en-US"/>
          </a:p>
          <a:p>
            <a:pPr indent="457200">
              <a:lnSpc>
                <a:spcPct val="130000"/>
              </a:lnSpc>
            </a:pPr>
            <a:endParaRPr lang="zh-CN" altLang="en-US"/>
          </a:p>
          <a:p>
            <a:pPr indent="457200">
              <a:lnSpc>
                <a:spcPct val="130000"/>
              </a:lnSpc>
            </a:pPr>
            <a:r>
              <a:rPr lang="zh-CN" altLang="en-US"/>
              <a:t>对于网络爬虫来说，爬虫程序在向服务器发出请求的过程中，需要等待服务器响应数据；在得到数据后，需要进行数据处理；处理完成后，需要存储到合适的空间（文本、数据库和缓存等）内；可以极大的加快运行效率。</a:t>
            </a:r>
            <a:endParaRPr lang="zh-CN" altLang="en-US"/>
          </a:p>
        </p:txBody>
      </p:sp>
      <p:sp>
        <p:nvSpPr>
          <p:cNvPr id="8" name="文本框 7"/>
          <p:cNvSpPr txBox="1"/>
          <p:nvPr/>
        </p:nvSpPr>
        <p:spPr>
          <a:xfrm>
            <a:off x="203835" y="585470"/>
            <a:ext cx="4599305" cy="521970"/>
          </a:xfrm>
          <a:prstGeom prst="rect">
            <a:avLst/>
          </a:prstGeom>
          <a:noFill/>
        </p:spPr>
        <p:txBody>
          <a:bodyPr wrap="square" rtlCol="0">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线程和</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进程</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灯片编号占位符 8"/>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11" name="Freeform 867"/>
          <p:cNvSpPr>
            <a:spLocks noEditPoints="1"/>
          </p:cNvSpPr>
          <p:nvPr/>
        </p:nvSpPr>
        <p:spPr bwMode="auto">
          <a:xfrm>
            <a:off x="10975975" y="614235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3" name="直接连接符 2"/>
          <p:cNvCxnSpPr/>
          <p:nvPr/>
        </p:nvCxnSpPr>
        <p:spPr>
          <a:xfrm flipV="1">
            <a:off x="325120" y="1229360"/>
            <a:ext cx="1841500" cy="1460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bldLst>
      <p:bldP spid="2"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8" name="灯片编号占位符 7"/>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3" name="Freeform 867"/>
          <p:cNvSpPr>
            <a:spLocks noEditPoints="1"/>
          </p:cNvSpPr>
          <p:nvPr/>
        </p:nvSpPr>
        <p:spPr bwMode="auto">
          <a:xfrm>
            <a:off x="10972800" y="611949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14" name="文本框 13"/>
          <p:cNvSpPr txBox="1"/>
          <p:nvPr/>
        </p:nvSpPr>
        <p:spPr>
          <a:xfrm>
            <a:off x="203835" y="585470"/>
            <a:ext cx="2192020" cy="521970"/>
          </a:xfrm>
          <a:prstGeom prst="rect">
            <a:avLst/>
          </a:prstGeom>
          <a:noFill/>
        </p:spPr>
        <p:txBody>
          <a:bodyPr wrap="square" rtlCol="0">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线程和</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进程</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5" name="直接连接符 14"/>
          <p:cNvCxnSpPr/>
          <p:nvPr/>
        </p:nvCxnSpPr>
        <p:spPr>
          <a:xfrm>
            <a:off x="334645" y="1238250"/>
            <a:ext cx="1753235" cy="0"/>
          </a:xfrm>
          <a:prstGeom prst="line">
            <a:avLst/>
          </a:prstGeom>
        </p:spPr>
        <p:style>
          <a:lnRef idx="3">
            <a:schemeClr val="dk1"/>
          </a:lnRef>
          <a:fillRef idx="0">
            <a:schemeClr val="dk1"/>
          </a:fillRef>
          <a:effectRef idx="2">
            <a:schemeClr val="dk1"/>
          </a:effectRef>
          <a:fontRef idx="minor">
            <a:schemeClr val="tx1"/>
          </a:fontRef>
        </p:style>
      </p:cxnSp>
      <p:pic>
        <p:nvPicPr>
          <p:cNvPr id="33" name="图片 32" descr="车厢"/>
          <p:cNvPicPr>
            <a:picLocks noChangeAspect="1"/>
          </p:cNvPicPr>
          <p:nvPr/>
        </p:nvPicPr>
        <p:blipFill>
          <a:blip r:embed="rId3"/>
          <a:stretch>
            <a:fillRect/>
          </a:stretch>
        </p:blipFill>
        <p:spPr>
          <a:xfrm>
            <a:off x="1402715" y="2216785"/>
            <a:ext cx="1653540" cy="1653540"/>
          </a:xfrm>
          <a:prstGeom prst="rect">
            <a:avLst/>
          </a:prstGeom>
        </p:spPr>
      </p:pic>
      <p:pic>
        <p:nvPicPr>
          <p:cNvPr id="36" name="图片 35" descr="train"/>
          <p:cNvPicPr>
            <a:picLocks noChangeAspect="1"/>
          </p:cNvPicPr>
          <p:nvPr/>
        </p:nvPicPr>
        <p:blipFill>
          <a:blip r:embed="rId4"/>
          <a:stretch>
            <a:fillRect/>
          </a:stretch>
        </p:blipFill>
        <p:spPr>
          <a:xfrm flipH="1">
            <a:off x="547370" y="2585720"/>
            <a:ext cx="1039495" cy="1039495"/>
          </a:xfrm>
          <a:prstGeom prst="rect">
            <a:avLst/>
          </a:prstGeom>
        </p:spPr>
      </p:pic>
      <p:pic>
        <p:nvPicPr>
          <p:cNvPr id="37" name="图片 36" descr="车厢"/>
          <p:cNvPicPr>
            <a:picLocks noChangeAspect="1"/>
          </p:cNvPicPr>
          <p:nvPr/>
        </p:nvPicPr>
        <p:blipFill>
          <a:blip r:embed="rId3"/>
          <a:stretch>
            <a:fillRect/>
          </a:stretch>
        </p:blipFill>
        <p:spPr>
          <a:xfrm>
            <a:off x="2726690" y="2216785"/>
            <a:ext cx="1653540" cy="1653540"/>
          </a:xfrm>
          <a:prstGeom prst="rect">
            <a:avLst/>
          </a:prstGeom>
        </p:spPr>
      </p:pic>
      <p:pic>
        <p:nvPicPr>
          <p:cNvPr id="38" name="图片 37" descr="车厢"/>
          <p:cNvPicPr>
            <a:picLocks noChangeAspect="1"/>
          </p:cNvPicPr>
          <p:nvPr/>
        </p:nvPicPr>
        <p:blipFill>
          <a:blip r:embed="rId3"/>
          <a:stretch>
            <a:fillRect/>
          </a:stretch>
        </p:blipFill>
        <p:spPr>
          <a:xfrm>
            <a:off x="5320030" y="2216785"/>
            <a:ext cx="1653540" cy="1653540"/>
          </a:xfrm>
          <a:prstGeom prst="rect">
            <a:avLst/>
          </a:prstGeom>
        </p:spPr>
      </p:pic>
      <p:pic>
        <p:nvPicPr>
          <p:cNvPr id="39" name="图片 38" descr="车厢"/>
          <p:cNvPicPr>
            <a:picLocks noChangeAspect="1"/>
          </p:cNvPicPr>
          <p:nvPr/>
        </p:nvPicPr>
        <p:blipFill>
          <a:blip r:embed="rId3"/>
          <a:stretch>
            <a:fillRect/>
          </a:stretch>
        </p:blipFill>
        <p:spPr>
          <a:xfrm>
            <a:off x="7932420" y="2216785"/>
            <a:ext cx="1653540" cy="1653540"/>
          </a:xfrm>
          <a:prstGeom prst="rect">
            <a:avLst/>
          </a:prstGeom>
        </p:spPr>
      </p:pic>
      <p:pic>
        <p:nvPicPr>
          <p:cNvPr id="40" name="图片 39" descr="车厢"/>
          <p:cNvPicPr>
            <a:picLocks noChangeAspect="1"/>
          </p:cNvPicPr>
          <p:nvPr/>
        </p:nvPicPr>
        <p:blipFill>
          <a:blip r:embed="rId3"/>
          <a:stretch>
            <a:fillRect/>
          </a:stretch>
        </p:blipFill>
        <p:spPr>
          <a:xfrm>
            <a:off x="6622415" y="2216785"/>
            <a:ext cx="1653540" cy="1653540"/>
          </a:xfrm>
          <a:prstGeom prst="rect">
            <a:avLst/>
          </a:prstGeom>
        </p:spPr>
      </p:pic>
      <p:pic>
        <p:nvPicPr>
          <p:cNvPr id="42" name="图片 41" descr="车厢"/>
          <p:cNvPicPr>
            <a:picLocks noChangeAspect="1"/>
          </p:cNvPicPr>
          <p:nvPr/>
        </p:nvPicPr>
        <p:blipFill>
          <a:blip r:embed="rId3"/>
          <a:stretch>
            <a:fillRect/>
          </a:stretch>
        </p:blipFill>
        <p:spPr>
          <a:xfrm>
            <a:off x="4022090" y="2216785"/>
            <a:ext cx="1653540" cy="1653540"/>
          </a:xfrm>
          <a:prstGeom prst="rect">
            <a:avLst/>
          </a:prstGeom>
        </p:spPr>
      </p:pic>
      <p:sp>
        <p:nvSpPr>
          <p:cNvPr id="43" name="文本框 42"/>
          <p:cNvSpPr txBox="1"/>
          <p:nvPr/>
        </p:nvSpPr>
        <p:spPr>
          <a:xfrm>
            <a:off x="267970" y="1725930"/>
            <a:ext cx="7321550" cy="368300"/>
          </a:xfrm>
          <a:prstGeom prst="rect">
            <a:avLst/>
          </a:prstGeom>
          <a:noFill/>
        </p:spPr>
        <p:txBody>
          <a:bodyPr wrap="square" rtlCol="0">
            <a:spAutoFit/>
          </a:bodyPr>
          <a:p>
            <a:r>
              <a:rPr lang="zh-CN" altLang="en-US"/>
              <a:t>我们把整列火车比作一个进程，而里面的每一节车厢当作一个个</a:t>
            </a:r>
            <a:r>
              <a:rPr lang="zh-CN" altLang="en-US"/>
              <a:t>线程</a:t>
            </a:r>
            <a:endParaRPr lang="zh-CN" altLang="en-US"/>
          </a:p>
        </p:txBody>
      </p:sp>
      <p:sp>
        <p:nvSpPr>
          <p:cNvPr id="44" name="文本框 43"/>
          <p:cNvSpPr txBox="1"/>
          <p:nvPr/>
        </p:nvSpPr>
        <p:spPr>
          <a:xfrm>
            <a:off x="334010" y="4358640"/>
            <a:ext cx="11524615" cy="645160"/>
          </a:xfrm>
          <a:prstGeom prst="rect">
            <a:avLst/>
          </a:prstGeom>
          <a:noFill/>
        </p:spPr>
        <p:txBody>
          <a:bodyPr wrap="square" rtlCol="0">
            <a:spAutoFit/>
          </a:bodyPr>
          <a:p>
            <a:pPr indent="457200"/>
            <a:r>
              <a:rPr lang="zh-CN" altLang="en-US"/>
              <a:t>一个线程只属于一个进程，而一个进程可以有多个线程，且至少含有一个线程。不同进程间的数据很难共享，同一进程之间的不同线程的数据很易共享。</a:t>
            </a:r>
            <a:r>
              <a:rPr lang="zh-CN" altLang="en-US"/>
              <a:t>各个进程之间不会相互影响，但是线程会影响</a:t>
            </a:r>
            <a:r>
              <a:rPr lang="zh-CN" altLang="en-US"/>
              <a:t>进程。</a:t>
            </a:r>
            <a:endParaRPr lang="zh-CN" altLang="en-US"/>
          </a:p>
        </p:txBody>
      </p:sp>
      <p:sp>
        <p:nvSpPr>
          <p:cNvPr id="61" name="文本框 60"/>
          <p:cNvSpPr txBox="1"/>
          <p:nvPr/>
        </p:nvSpPr>
        <p:spPr>
          <a:xfrm>
            <a:off x="1838325" y="3625215"/>
            <a:ext cx="782320" cy="368300"/>
          </a:xfrm>
          <a:prstGeom prst="rect">
            <a:avLst/>
          </a:prstGeom>
          <a:noFill/>
        </p:spPr>
        <p:txBody>
          <a:bodyPr wrap="square" rtlCol="0">
            <a:spAutoFit/>
          </a:bodyPr>
          <a:p>
            <a:r>
              <a:rPr lang="zh-CN" altLang="en-US">
                <a:solidFill>
                  <a:srgbClr val="FF0000"/>
                </a:solidFill>
                <a:effectLst>
                  <a:outerShdw blurRad="38100" dist="19050" dir="2700000" algn="tl" rotWithShape="0">
                    <a:schemeClr val="dk1">
                      <a:alpha val="40000"/>
                    </a:schemeClr>
                  </a:outerShdw>
                </a:effectLst>
              </a:rPr>
              <a:t>线程</a:t>
            </a:r>
            <a:endParaRPr lang="zh-CN" altLang="en-US">
              <a:solidFill>
                <a:srgbClr val="FF0000"/>
              </a:solidFill>
              <a:effectLst>
                <a:outerShdw blurRad="38100" dist="19050" dir="2700000" algn="tl" rotWithShape="0">
                  <a:schemeClr val="dk1">
                    <a:alpha val="40000"/>
                  </a:schemeClr>
                </a:outerShdw>
              </a:effectLst>
            </a:endParaRPr>
          </a:p>
        </p:txBody>
      </p:sp>
      <p:sp>
        <p:nvSpPr>
          <p:cNvPr id="62" name="矩形 61"/>
          <p:cNvSpPr/>
          <p:nvPr/>
        </p:nvSpPr>
        <p:spPr>
          <a:xfrm>
            <a:off x="387350" y="2477770"/>
            <a:ext cx="9471660" cy="1485900"/>
          </a:xfrm>
          <a:prstGeom prst="rect">
            <a:avLst/>
          </a:prstGeom>
          <a:noFill/>
          <a:ln w="28575">
            <a:solidFill>
              <a:srgbClr val="FFC00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64" name="文本框 63"/>
          <p:cNvSpPr txBox="1"/>
          <p:nvPr/>
        </p:nvSpPr>
        <p:spPr>
          <a:xfrm>
            <a:off x="9859010" y="2921635"/>
            <a:ext cx="782320" cy="368300"/>
          </a:xfrm>
          <a:prstGeom prst="rect">
            <a:avLst/>
          </a:prstGeom>
          <a:noFill/>
        </p:spPr>
        <p:txBody>
          <a:bodyPr wrap="square" rtlCol="0">
            <a:spAutoFit/>
          </a:bodyPr>
          <a:p>
            <a:r>
              <a:rPr lang="zh-CN" altLang="en-US">
                <a:solidFill>
                  <a:srgbClr val="FF0000"/>
                </a:solidFill>
                <a:effectLst>
                  <a:outerShdw blurRad="38100" dist="19050" dir="2700000" algn="tl" rotWithShape="0">
                    <a:schemeClr val="dk1">
                      <a:alpha val="40000"/>
                    </a:schemeClr>
                  </a:outerShdw>
                </a:effectLst>
              </a:rPr>
              <a:t>进程</a:t>
            </a:r>
            <a:endParaRPr lang="zh-CN" altLang="en-US">
              <a:solidFill>
                <a:srgbClr val="FF0000"/>
              </a:solidFill>
              <a:effectLst>
                <a:outerShdw blurRad="38100" dist="19050" dir="2700000" algn="tl" rotWithShape="0">
                  <a:schemeClr val="dk1">
                    <a:alpha val="40000"/>
                  </a:schemeClr>
                </a:outerShdw>
              </a:effectLst>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0171967" y="0"/>
            <a:ext cx="1924050" cy="952500"/>
          </a:xfrm>
          <a:prstGeom prst="rect">
            <a:avLst/>
          </a:prstGeom>
        </p:spPr>
      </p:pic>
      <p:sp>
        <p:nvSpPr>
          <p:cNvPr id="11" name="文本框 10"/>
          <p:cNvSpPr txBox="1"/>
          <p:nvPr/>
        </p:nvSpPr>
        <p:spPr>
          <a:xfrm>
            <a:off x="2236470" y="5774690"/>
            <a:ext cx="1287780" cy="368300"/>
          </a:xfrm>
          <a:prstGeom prst="rect">
            <a:avLst/>
          </a:prstGeom>
          <a:noFill/>
        </p:spPr>
        <p:txBody>
          <a:bodyPr wrap="square" rtlCol="0">
            <a:spAutoFit/>
          </a:bodyPr>
          <a:p>
            <a:r>
              <a:rPr lang="zh-CN" altLang="en-US"/>
              <a:t>多</a:t>
            </a:r>
            <a:r>
              <a:rPr lang="zh-CN" altLang="en-US"/>
              <a:t>线程</a:t>
            </a:r>
            <a:endParaRPr lang="zh-CN" altLang="en-US"/>
          </a:p>
        </p:txBody>
      </p:sp>
      <p:sp>
        <p:nvSpPr>
          <p:cNvPr id="13" name="文本框 12"/>
          <p:cNvSpPr txBox="1"/>
          <p:nvPr/>
        </p:nvSpPr>
        <p:spPr>
          <a:xfrm>
            <a:off x="8743315" y="5864225"/>
            <a:ext cx="2140585" cy="368300"/>
          </a:xfrm>
          <a:prstGeom prst="rect">
            <a:avLst/>
          </a:prstGeom>
          <a:noFill/>
        </p:spPr>
        <p:txBody>
          <a:bodyPr wrap="square" rtlCol="0">
            <a:spAutoFit/>
          </a:bodyPr>
          <a:p>
            <a:r>
              <a:rPr lang="zh-CN" altLang="en-US"/>
              <a:t>多</a:t>
            </a:r>
            <a:r>
              <a:rPr lang="zh-CN" altLang="en-US"/>
              <a:t>进程</a:t>
            </a:r>
            <a:endParaRPr lang="zh-CN" altLang="en-US"/>
          </a:p>
        </p:txBody>
      </p:sp>
      <p:pic>
        <p:nvPicPr>
          <p:cNvPr id="2" name="图片 1"/>
          <p:cNvPicPr>
            <a:picLocks noChangeAspect="1"/>
          </p:cNvPicPr>
          <p:nvPr/>
        </p:nvPicPr>
        <p:blipFill>
          <a:blip r:embed="rId3"/>
          <a:stretch>
            <a:fillRect/>
          </a:stretch>
        </p:blipFill>
        <p:spPr>
          <a:xfrm>
            <a:off x="120015" y="1459865"/>
            <a:ext cx="5833745" cy="4134485"/>
          </a:xfrm>
          <a:prstGeom prst="rect">
            <a:avLst/>
          </a:prstGeom>
        </p:spPr>
      </p:pic>
      <p:pic>
        <p:nvPicPr>
          <p:cNvPr id="7" name="图片 6"/>
          <p:cNvPicPr>
            <a:picLocks noChangeAspect="1"/>
          </p:cNvPicPr>
          <p:nvPr/>
        </p:nvPicPr>
        <p:blipFill>
          <a:blip r:embed="rId4"/>
          <a:stretch>
            <a:fillRect/>
          </a:stretch>
        </p:blipFill>
        <p:spPr>
          <a:xfrm>
            <a:off x="6336030" y="1459865"/>
            <a:ext cx="5495925" cy="4134485"/>
          </a:xfrm>
          <a:prstGeom prst="rect">
            <a:avLst/>
          </a:prstGeom>
        </p:spPr>
      </p:pic>
      <p:sp>
        <p:nvSpPr>
          <p:cNvPr id="8" name="灯片编号占位符 7"/>
          <p:cNvSpPr>
            <a:spLocks noGrp="1"/>
          </p:cNvSpPr>
          <p:nvPr>
            <p:ph type="sldNum" sz="quarter" idx="10"/>
          </p:nvPr>
        </p:nvSpPr>
        <p:spPr/>
        <p:txBody>
          <a:bodyPr/>
          <a:p>
            <a:fld id="{0DC222DB-E5ED-429A-9740-2F93E6A88070}" type="slidenum">
              <a:rPr lang="zh-CN" altLang="en-US" smtClean="0">
                <a:solidFill>
                  <a:prstClr val="black"/>
                </a:solidFill>
              </a:rPr>
            </a:fld>
            <a:endParaRPr lang="zh-CN" altLang="en-US" dirty="0">
              <a:solidFill>
                <a:prstClr val="black"/>
              </a:solidFill>
            </a:endParaRPr>
          </a:p>
        </p:txBody>
      </p:sp>
      <p:sp>
        <p:nvSpPr>
          <p:cNvPr id="3" name="Freeform 867"/>
          <p:cNvSpPr>
            <a:spLocks noEditPoints="1"/>
          </p:cNvSpPr>
          <p:nvPr/>
        </p:nvSpPr>
        <p:spPr bwMode="auto">
          <a:xfrm>
            <a:off x="10972800" y="611949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14" name="文本框 13"/>
          <p:cNvSpPr txBox="1"/>
          <p:nvPr/>
        </p:nvSpPr>
        <p:spPr>
          <a:xfrm>
            <a:off x="203835" y="585470"/>
            <a:ext cx="2880995" cy="521970"/>
          </a:xfrm>
          <a:prstGeom prst="rect">
            <a:avLst/>
          </a:prstGeom>
          <a:noFill/>
        </p:spPr>
        <p:txBody>
          <a:bodyPr wrap="square" rtlCol="0">
            <a:spAutoFit/>
          </a:bodyPr>
          <a:p>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多线程和</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多进程</a:t>
            </a:r>
            <a:endParaRPr lang="zh-CN" altLang="en-US" sz="2800" b="1">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15" name="直接连接符 14"/>
          <p:cNvCxnSpPr/>
          <p:nvPr/>
        </p:nvCxnSpPr>
        <p:spPr>
          <a:xfrm>
            <a:off x="334645" y="1238250"/>
            <a:ext cx="2451735" cy="0"/>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fade/>
  </p:transition>
  <p:timing>
    <p:tnLst>
      <p:par>
        <p:cTn id="1" dur="indefinite" restart="never" nodeType="tmRoot"/>
      </p:par>
    </p:tnLst>
    <p:bldLst>
      <p:bldP spid="11" grpId="0"/>
      <p:bldP spid="11" grpId="1"/>
      <p:bldP spid="13" grpId="0"/>
      <p:bldP spid="13" grpId="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文本占位符 2"/>
          <p:cNvSpPr>
            <a:spLocks noGrp="1"/>
          </p:cNvSpPr>
          <p:nvPr>
            <p:ph type="body" sz="half" idx="2"/>
          </p:nvPr>
        </p:nvSpPr>
        <p:spPr>
          <a:xfrm>
            <a:off x="960120" y="2346960"/>
            <a:ext cx="10272395" cy="2414270"/>
          </a:xfrm>
        </p:spPr>
        <p:txBody>
          <a:bodyPr>
            <a:scene3d>
              <a:camera prst="orthographicFront"/>
              <a:lightRig rig="threePt" dir="t"/>
            </a:scene3d>
          </a:bodyPr>
          <a:p>
            <a:pPr algn="ctr"/>
            <a:r>
              <a:rPr lang="zh-CN" altLang="en-US" sz="9600">
                <a:gradFill>
                  <a:gsLst>
                    <a:gs pos="21000">
                      <a:srgbClr val="53575C"/>
                    </a:gs>
                    <a:gs pos="88000">
                      <a:srgbClr val="C5C7CA"/>
                    </a:gs>
                  </a:gsLst>
                  <a:lin ang="5400000"/>
                </a:gradFill>
                <a:effectLst/>
              </a:rPr>
              <a:t>谢谢观看！</a:t>
            </a:r>
            <a:endParaRPr lang="zh-CN" altLang="en-US" sz="9600">
              <a:gradFill>
                <a:gsLst>
                  <a:gs pos="21000">
                    <a:srgbClr val="53575C"/>
                  </a:gs>
                  <a:gs pos="88000">
                    <a:srgbClr val="C5C7CA"/>
                  </a:gs>
                </a:gsLst>
                <a:lin ang="5400000"/>
              </a:gradFill>
              <a:effectLst/>
            </a:endParaRPr>
          </a:p>
        </p:txBody>
      </p:sp>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6" name="Freeform 867"/>
          <p:cNvSpPr>
            <a:spLocks noEditPoints="1"/>
          </p:cNvSpPr>
          <p:nvPr/>
        </p:nvSpPr>
        <p:spPr bwMode="auto">
          <a:xfrm>
            <a:off x="10972800" y="6119495"/>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Sld>
  <p:clrMapOvr>
    <a:masterClrMapping/>
  </p:clrMapOvr>
  <p:timing>
    <p:tnLst>
      <p:par>
        <p:cTn id="1" dur="indefinite" restart="never" nodeType="tmRoot"/>
      </p:par>
    </p:tnLst>
    <p:bldLst>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a:xfrm>
          <a:off x="0" y="0"/>
          <a:ext cx="0" cy="0"/>
          <a:chOff x="0" y="0"/>
          <a:chExt cx="0" cy="0"/>
        </a:xfrm>
      </p:grpSpPr>
      <p:cxnSp>
        <p:nvCxnSpPr>
          <p:cNvPr id="38" name="直接连接符 37"/>
          <p:cNvCxnSpPr/>
          <p:nvPr>
            <p:custDataLst>
              <p:tags r:id="rId2"/>
            </p:custDataLst>
          </p:nvPr>
        </p:nvCxnSpPr>
        <p:spPr>
          <a:xfrm>
            <a:off x="5666105" y="2921000"/>
            <a:ext cx="5248275" cy="0"/>
          </a:xfrm>
          <a:prstGeom prst="line">
            <a:avLst/>
          </a:prstGeom>
          <a:ln>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3"/>
            </p:custDataLst>
          </p:nvPr>
        </p:nvSpPr>
        <p:spPr>
          <a:xfrm>
            <a:off x="5666105" y="3183890"/>
            <a:ext cx="748030" cy="443230"/>
          </a:xfrm>
          <a:prstGeom prst="rect">
            <a:avLst/>
          </a:prstGeom>
          <a:noFill/>
        </p:spPr>
        <p:txBody>
          <a:bodyPr wrap="square" rtlCol="0">
            <a:normAutofit fontScale="60000"/>
          </a:bodyPr>
          <a:lstStyle/>
          <a:p>
            <a:r>
              <a:rPr lang="en-US" altLang="zh-CN" sz="32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1.1.1</a:t>
            </a:r>
            <a:endParaRPr lang="en-US" altLang="zh-CN" sz="3200" b="1" dirty="0">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 name="文本框 2"/>
          <p:cNvSpPr txBox="1"/>
          <p:nvPr>
            <p:custDataLst>
              <p:tags r:id="rId4"/>
            </p:custDataLst>
          </p:nvPr>
        </p:nvSpPr>
        <p:spPr>
          <a:xfrm>
            <a:off x="6531610" y="3048000"/>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dirty="0">
                <a:solidFill>
                  <a:schemeClr val="tx1">
                    <a:lumMod val="65000"/>
                    <a:lumOff val="35000"/>
                  </a:schemeClr>
                </a:solidFill>
                <a:latin typeface="+mn-ea"/>
                <a:cs typeface="微软雅黑" panose="020B0503020204020204" pitchFamily="34" charset="-122"/>
                <a:sym typeface="Arial" panose="020B0604020202020204" pitchFamily="34" charset="0"/>
              </a:rPr>
              <a:t>大数据与</a:t>
            </a:r>
            <a:r>
              <a:rPr lang="zh-CN" altLang="en-US" sz="2000" dirty="0">
                <a:solidFill>
                  <a:schemeClr val="tx1">
                    <a:lumMod val="65000"/>
                    <a:lumOff val="35000"/>
                  </a:schemeClr>
                </a:solidFill>
                <a:latin typeface="+mn-ea"/>
                <a:cs typeface="微软雅黑" panose="020B0503020204020204" pitchFamily="34" charset="-122"/>
                <a:sym typeface="Arial" panose="020B0604020202020204" pitchFamily="34" charset="0"/>
              </a:rPr>
              <a:t>爬虫</a:t>
            </a:r>
            <a:endParaRPr lang="zh-CN" altLang="en-US" sz="2000" dirty="0">
              <a:solidFill>
                <a:schemeClr val="tx1">
                  <a:lumMod val="65000"/>
                  <a:lumOff val="35000"/>
                </a:schemeClr>
              </a:solidFill>
              <a:latin typeface="+mn-ea"/>
              <a:cs typeface="微软雅黑" panose="020B0503020204020204" pitchFamily="34" charset="-122"/>
              <a:sym typeface="Arial" panose="020B0604020202020204" pitchFamily="34" charset="0"/>
            </a:endParaRPr>
          </a:p>
        </p:txBody>
      </p:sp>
      <p:sp>
        <p:nvSpPr>
          <p:cNvPr id="9" name="文本框 8"/>
          <p:cNvSpPr txBox="1"/>
          <p:nvPr>
            <p:custDataLst>
              <p:tags r:id="rId5"/>
            </p:custDataLst>
          </p:nvPr>
        </p:nvSpPr>
        <p:spPr>
          <a:xfrm>
            <a:off x="5666105" y="4018915"/>
            <a:ext cx="748030" cy="440055"/>
          </a:xfrm>
          <a:prstGeom prst="rect">
            <a:avLst/>
          </a:prstGeom>
          <a:noFill/>
        </p:spPr>
        <p:txBody>
          <a:bodyPr wrap="square" rtlCol="0">
            <a:normAutofit fontScale="60000"/>
          </a:bodyPr>
          <a:lstStyle/>
          <a:p>
            <a:r>
              <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1.1.2</a:t>
            </a:r>
            <a:endParaRPr lang="en-US" altLang="zh-CN" sz="3200" b="1">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文本框 17"/>
          <p:cNvSpPr txBox="1"/>
          <p:nvPr>
            <p:custDataLst>
              <p:tags r:id="rId6"/>
            </p:custDataLst>
          </p:nvPr>
        </p:nvSpPr>
        <p:spPr>
          <a:xfrm>
            <a:off x="413385" y="2270125"/>
            <a:ext cx="3470275" cy="777875"/>
          </a:xfrm>
          <a:prstGeom prst="rect">
            <a:avLst/>
          </a:prstGeom>
          <a:noFill/>
        </p:spPr>
        <p:txBody>
          <a:bodyPr wrap="square" rtlCol="0">
            <a:normAutofit/>
          </a:bodyPr>
          <a:lstStyle/>
          <a:p>
            <a:pPr algn="r"/>
            <a:r>
              <a:rPr lang="zh-CN" altLang="en-US" sz="3600" b="1">
                <a:sym typeface="+mn-ea"/>
              </a:rPr>
              <a:t>网页构造的认识</a:t>
            </a:r>
            <a:endParaRPr lang="zh-CN" altLang="en-US" sz="3600" b="1" spc="300" dirty="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20" name="矩形 19"/>
          <p:cNvSpPr/>
          <p:nvPr>
            <p:custDataLst>
              <p:tags r:id="rId7"/>
            </p:custDataLst>
          </p:nvPr>
        </p:nvSpPr>
        <p:spPr>
          <a:xfrm>
            <a:off x="3972560" y="2197735"/>
            <a:ext cx="76200" cy="9226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custDataLst>
              <p:tags r:id="rId8"/>
            </p:custDataLst>
          </p:nvPr>
        </p:nvSpPr>
        <p:spPr>
          <a:xfrm>
            <a:off x="6531610" y="3887978"/>
            <a:ext cx="4439285" cy="583565"/>
          </a:xfrm>
          <a:prstGeom prst="rect">
            <a:avLst/>
          </a:prstGeom>
          <a:noFill/>
        </p:spPr>
        <p:txBody>
          <a:bodyPr wrap="square" lIns="90170" tIns="46990" rIns="90170" bIns="46990" rtlCol="0" anchor="ctr" anchorCtr="0">
            <a:normAutofit/>
          </a:bodyPr>
          <a:lstStyle/>
          <a:p>
            <a:pPr fontAlgn="auto">
              <a:lnSpc>
                <a:spcPct val="110000"/>
              </a:lnSpc>
            </a:pP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编程环境及</a:t>
            </a:r>
            <a:r>
              <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rPr>
              <a:t>工具包</a:t>
            </a:r>
            <a:endParaRPr lang="zh-CN" altLang="en-US" sz="2000" dirty="0">
              <a:solidFill>
                <a:schemeClr val="tx1">
                  <a:lumMod val="65000"/>
                  <a:lumOff val="35000"/>
                </a:schemeClr>
              </a:solidFill>
              <a:latin typeface="Arial" panose="020B0604020202020204" pitchFamily="34" charset="0"/>
              <a:ea typeface="微软雅黑" panose="020B0503020204020204" pitchFamily="34" charset="-122"/>
              <a:cs typeface="微软雅黑" panose="020B0503020204020204" pitchFamily="34" charset="-122"/>
              <a:sym typeface="Arial" panose="020B0604020202020204" pitchFamily="34" charset="0"/>
            </a:endParaRPr>
          </a:p>
        </p:txBody>
      </p:sp>
      <p:sp>
        <p:nvSpPr>
          <p:cNvPr id="8" name="文本框 7"/>
          <p:cNvSpPr txBox="1"/>
          <p:nvPr/>
        </p:nvSpPr>
        <p:spPr>
          <a:xfrm>
            <a:off x="5666105" y="2197735"/>
            <a:ext cx="5109845" cy="460375"/>
          </a:xfrm>
          <a:prstGeom prst="rect">
            <a:avLst/>
          </a:prstGeom>
          <a:noFill/>
        </p:spPr>
        <p:txBody>
          <a:bodyPr wrap="square" rtlCol="0">
            <a:spAutoFit/>
          </a:bodyPr>
          <a:p>
            <a:r>
              <a:rPr lang="zh-CN" altLang="en-US" sz="2400" b="1"/>
              <a:t>任务</a:t>
            </a:r>
            <a:r>
              <a:rPr lang="en-US" altLang="zh-CN" sz="2400" b="1"/>
              <a:t>1.1    </a:t>
            </a:r>
            <a:r>
              <a:rPr lang="zh-CN" altLang="en-US" sz="2400" b="1"/>
              <a:t>认识网络爬虫</a:t>
            </a:r>
            <a:endParaRPr lang="zh-CN" altLang="en-US" sz="2400" b="1"/>
          </a:p>
        </p:txBody>
      </p:sp>
      <p:sp>
        <p:nvSpPr>
          <p:cNvPr id="17" name="灯片编号占位符 16"/>
          <p:cNvSpPr>
            <a:spLocks noGrp="1"/>
          </p:cNvSpPr>
          <p:nvPr>
            <p:ph type="sldNum" sz="quarter" idx="12"/>
          </p:nvPr>
        </p:nvSpPr>
        <p:spPr>
          <a:xfrm>
            <a:off x="8871250" y="6295350"/>
            <a:ext cx="2700000" cy="316800"/>
          </a:xfrm>
        </p:spPr>
        <p:txBody>
          <a:bodyPr/>
          <a:p>
            <a:fld id="{49AE70B2-8BF9-45C0-BB95-33D1B9D3A854}" type="slidenum">
              <a:rPr lang="zh-CN" altLang="en-US" smtClean="0"/>
            </a:fld>
            <a:endParaRPr lang="zh-CN" altLang="en-US"/>
          </a:p>
        </p:txBody>
      </p:sp>
      <p:sp>
        <p:nvSpPr>
          <p:cNvPr id="11" name="Freeform 867"/>
          <p:cNvSpPr>
            <a:spLocks noEditPoints="1"/>
          </p:cNvSpPr>
          <p:nvPr/>
        </p:nvSpPr>
        <p:spPr bwMode="auto">
          <a:xfrm>
            <a:off x="11007725" y="612267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Tree>
    <p:custDataLst>
      <p:tags r:id="rId9"/>
    </p:custDataLst>
  </p:cSld>
  <p:clrMapOvr>
    <a:masterClrMapping/>
  </p:clrMapOvr>
  <p:timing>
    <p:tnLst>
      <p:par>
        <p:cTn id="1" dur="indefinite" restart="never" nodeType="tmRoot"/>
      </p:par>
    </p:tnLst>
    <p:bldLst>
      <p:bldP spid="2" grpId="0"/>
      <p:bldP spid="3" grpId="0"/>
      <p:bldP spid="9" grpId="0"/>
      <p:bldP spid="25" grpId="0"/>
      <p:bldP spid="8" grpId="0"/>
      <p:bldP spid="2" grpId="1"/>
      <p:bldP spid="3" grpId="1"/>
      <p:bldP spid="9" grpId="1"/>
      <p:bldP spid="25" grpId="1"/>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任务</a:t>
            </a:r>
            <a:r>
              <a:rPr lang="en-US" altLang="zh-CN" sz="4800" b="1"/>
              <a:t>1.1    </a:t>
            </a:r>
            <a:r>
              <a:rPr lang="zh-CN" altLang="en-US" sz="4800" b="1"/>
              <a:t>认识网络</a:t>
            </a:r>
            <a:r>
              <a:rPr lang="zh-CN" altLang="en-US" sz="4800" b="1"/>
              <a:t>爬虫</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5" name="灯片编号占位符 4"/>
          <p:cNvSpPr>
            <a:spLocks noGrp="1"/>
          </p:cNvSpPr>
          <p:nvPr>
            <p:ph type="sldNum" sz="quarter" idx="12"/>
          </p:nvPr>
        </p:nvSpPr>
        <p:spPr/>
        <p:txBody>
          <a:bodyPr/>
          <a:p>
            <a:fld id="{FABC47A4-756D-490B-A52F-7D9E2C9FC05F}" type="slidenum">
              <a:rPr lang="zh-CN" altLang="en-US" smtClean="0"/>
            </a:fld>
            <a:endParaRPr lang="zh-CN" altLang="en-US"/>
          </a:p>
        </p:txBody>
      </p:sp>
      <p:sp>
        <p:nvSpPr>
          <p:cNvPr id="7" name="Freeform 867"/>
          <p:cNvSpPr>
            <a:spLocks noEditPoints="1"/>
          </p:cNvSpPr>
          <p:nvPr/>
        </p:nvSpPr>
        <p:spPr bwMode="auto">
          <a:xfrm>
            <a:off x="1100899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8" name="文本框 7"/>
          <p:cNvSpPr txBox="1"/>
          <p:nvPr/>
        </p:nvSpPr>
        <p:spPr>
          <a:xfrm>
            <a:off x="3540760" y="3130550"/>
            <a:ext cx="7168515" cy="829945"/>
          </a:xfrm>
          <a:prstGeom prst="rect">
            <a:avLst/>
          </a:prstGeom>
          <a:noFill/>
        </p:spPr>
        <p:txBody>
          <a:bodyPr wrap="square" rtlCol="0">
            <a:spAutoFit/>
          </a:bodyPr>
          <a:p>
            <a:r>
              <a:rPr lang="zh-CN" altLang="en-US" sz="4800" b="1"/>
              <a:t>任务</a:t>
            </a:r>
            <a:r>
              <a:rPr lang="en-US" altLang="zh-CN" sz="4800" b="1"/>
              <a:t>1.1.1    </a:t>
            </a:r>
            <a:r>
              <a:rPr lang="zh-CN" altLang="en-US" sz="4800" b="1"/>
              <a:t>大数据与</a:t>
            </a:r>
            <a:r>
              <a:rPr lang="zh-CN" altLang="en-US" sz="4800" b="1"/>
              <a:t>爬虫</a:t>
            </a:r>
            <a:endParaRPr lang="zh-CN" altLang="en-US" sz="4800" b="1"/>
          </a:p>
        </p:txBody>
      </p:sp>
      <p:cxnSp>
        <p:nvCxnSpPr>
          <p:cNvPr id="2" name="直接连接符 1"/>
          <p:cNvCxnSpPr/>
          <p:nvPr/>
        </p:nvCxnSpPr>
        <p:spPr>
          <a:xfrm flipV="1">
            <a:off x="3336290" y="2521585"/>
            <a:ext cx="3134360" cy="1016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36290" y="2531110"/>
            <a:ext cx="10160" cy="2028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346450" y="4559300"/>
            <a:ext cx="3185160" cy="63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半闭框 11"/>
          <p:cNvSpPr/>
          <p:nvPr/>
        </p:nvSpPr>
        <p:spPr>
          <a:xfrm>
            <a:off x="2480945" y="1656080"/>
            <a:ext cx="3310255" cy="2558415"/>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半闭框 15"/>
          <p:cNvSpPr/>
          <p:nvPr/>
        </p:nvSpPr>
        <p:spPr>
          <a:xfrm>
            <a:off x="899795" y="253365"/>
            <a:ext cx="4055745" cy="3134360"/>
          </a:xfrm>
          <a:prstGeom prst="halfFram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4" name="标题 3"/>
          <p:cNvSpPr>
            <a:spLocks noGrp="1"/>
          </p:cNvSpPr>
          <p:nvPr>
            <p:ph type="title"/>
          </p:nvPr>
        </p:nvSpPr>
        <p:spPr>
          <a:xfrm>
            <a:off x="608330" y="608330"/>
            <a:ext cx="4050665" cy="705485"/>
          </a:xfrm>
        </p:spPr>
        <p:txBody>
          <a:bodyPr/>
          <a:p>
            <a:r>
              <a:rPr lang="zh-CN" altLang="en-US" sz="2800" spc="150">
                <a:solidFill>
                  <a:schemeClr val="tx1">
                    <a:lumMod val="65000"/>
                    <a:lumOff val="35000"/>
                  </a:schemeClr>
                </a:solidFill>
                <a:latin typeface="+mn-lt"/>
                <a:ea typeface="+mn-ea"/>
                <a:cs typeface="+mn-cs"/>
                <a:sym typeface="+mn-ea"/>
              </a:rPr>
              <a:t>大数据与爬虫</a:t>
            </a:r>
            <a:endParaRPr lang="zh-CN" altLang="en-US" sz="2800" spc="150">
              <a:solidFill>
                <a:schemeClr val="tx1">
                  <a:lumMod val="65000"/>
                  <a:lumOff val="35000"/>
                </a:schemeClr>
              </a:solidFill>
              <a:latin typeface="+mn-lt"/>
              <a:ea typeface="+mn-ea"/>
              <a:cs typeface="+mn-cs"/>
            </a:endParaRPr>
          </a:p>
        </p:txBody>
      </p:sp>
      <p:sp>
        <p:nvSpPr>
          <p:cNvPr id="6" name="文本占位符 5"/>
          <p:cNvSpPr>
            <a:spLocks noGrp="1"/>
          </p:cNvSpPr>
          <p:nvPr>
            <p:ph type="body" sz="half" idx="2"/>
          </p:nvPr>
        </p:nvSpPr>
        <p:spPr>
          <a:xfrm>
            <a:off x="608330" y="1522095"/>
            <a:ext cx="11282045" cy="4031615"/>
          </a:xfrm>
        </p:spPr>
        <p:txBody>
          <a:bodyPr>
            <a:normAutofit lnSpcReduction="10000"/>
          </a:bodyPr>
          <a:p>
            <a:endParaRPr sz="2400" b="1"/>
          </a:p>
          <a:p>
            <a:pPr indent="457200">
              <a:lnSpc>
                <a:spcPct val="140000"/>
              </a:lnSpc>
            </a:pPr>
            <a:r>
              <a:rPr sz="2000" spc="0">
                <a:latin typeface="+mn-ea"/>
                <a:ea typeface="+mn-ea"/>
                <a:cs typeface="微软雅黑" panose="020B0503020204020204" pitchFamily="34" charset="-122"/>
              </a:rPr>
              <a:t>Gartner对IT基础设施领域云计算的未来发展趋势的预测，至2025年，将有85％的企业和组织采用云优先原则。加之人工智能、5G、智慧城市等新技术与应用的不断涌现，使得数据量呈指数级增长。在海量数据中，需要挖掘出有价值的数据，给上层应用提供支撑，使之服务于社会。综上所述，在大数据时代，信息的采集是一项非常重要的工作，如果单纯靠人力进行信息采集，不仅低效繁琐，容易出错，而且搜集的成本也会非常高。</a:t>
            </a:r>
            <a:endParaRPr sz="2000" spc="0">
              <a:latin typeface="+mn-ea"/>
              <a:ea typeface="+mn-ea"/>
              <a:cs typeface="微软雅黑" panose="020B0503020204020204" pitchFamily="34" charset="-122"/>
            </a:endParaRPr>
          </a:p>
          <a:p>
            <a:pPr indent="457200">
              <a:lnSpc>
                <a:spcPct val="140000"/>
              </a:lnSpc>
            </a:pPr>
            <a:r>
              <a:rPr sz="2000" spc="0">
                <a:latin typeface="+mn-ea"/>
                <a:ea typeface="+mn-ea"/>
                <a:cs typeface="微软雅黑" panose="020B0503020204020204" pitchFamily="34" charset="-122"/>
              </a:rPr>
              <a:t>网络爬虫又称网络蜘蛛、网络机器人等，可以替代人去自动地收集与整理互联网中有价值的数据信息。</a:t>
            </a:r>
            <a:endParaRPr sz="2000" spc="0">
              <a:latin typeface="+mn-ea"/>
              <a:ea typeface="+mn-ea"/>
              <a:cs typeface="微软雅黑" panose="020B0503020204020204" pitchFamily="34" charset="-122"/>
            </a:endParaRPr>
          </a:p>
          <a:p>
            <a:endParaRPr sz="2000" b="1">
              <a:latin typeface="+mn-ea"/>
              <a:ea typeface="+mn-ea"/>
              <a:cs typeface="+mn-ea"/>
            </a:endParaRPr>
          </a:p>
        </p:txBody>
      </p:sp>
      <p:sp>
        <p:nvSpPr>
          <p:cNvPr id="9" name="灯片编号占位符 8"/>
          <p:cNvSpPr>
            <a:spLocks noGrp="1"/>
          </p:cNvSpPr>
          <p:nvPr>
            <p:ph type="sldNum" sz="quarter" idx="12"/>
          </p:nvPr>
        </p:nvSpPr>
        <p:spPr/>
        <p:txBody>
          <a:bodyPr/>
          <a:p>
            <a:fld id="{FABC47A4-756D-490B-A52F-7D9E2C9FC05F}" type="slidenum">
              <a:rPr lang="zh-CN" altLang="en-US" smtClean="0"/>
            </a:fld>
            <a:endParaRPr lang="zh-CN" altLang="en-US"/>
          </a:p>
        </p:txBody>
      </p:sp>
      <p:sp>
        <p:nvSpPr>
          <p:cNvPr id="11" name="Freeform 867"/>
          <p:cNvSpPr>
            <a:spLocks noEditPoints="1"/>
          </p:cNvSpPr>
          <p:nvPr/>
        </p:nvSpPr>
        <p:spPr bwMode="auto">
          <a:xfrm>
            <a:off x="1101280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cxnSp>
        <p:nvCxnSpPr>
          <p:cNvPr id="2" name="直接连接符 1"/>
          <p:cNvCxnSpPr/>
          <p:nvPr/>
        </p:nvCxnSpPr>
        <p:spPr>
          <a:xfrm flipV="1">
            <a:off x="734060" y="1255395"/>
            <a:ext cx="2219960" cy="1460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par>
    </p:tnLst>
    <p:bldLst>
      <p:bldP spid="6" grpId="0" build="p"/>
      <p:bldP spid="6" grpI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alphaModFix amt="80000"/>
          </a:blip>
          <a:stretch>
            <a:fillRect/>
          </a:stretch>
        </a:blipFill>
        <a:effectLst/>
      </p:bgPr>
    </p:bg>
    <p:spTree>
      <p:nvGrpSpPr>
        <p:cNvPr id="1" name=""/>
        <p:cNvGrpSpPr/>
        <p:nvPr/>
      </p:nvGrpSpPr>
      <p:grpSpPr/>
      <p:sp>
        <p:nvSpPr>
          <p:cNvPr id="3" name="标题 2"/>
          <p:cNvSpPr>
            <a:spLocks noGrp="1"/>
          </p:cNvSpPr>
          <p:nvPr>
            <p:ph type="title"/>
          </p:nvPr>
        </p:nvSpPr>
        <p:spPr>
          <a:xfrm>
            <a:off x="1826260" y="3918585"/>
            <a:ext cx="6974205" cy="671195"/>
          </a:xfrm>
        </p:spPr>
        <p:txBody>
          <a:bodyPr>
            <a:normAutofit fontScale="90000"/>
          </a:bodyPr>
          <a:p>
            <a:endParaRPr lang="zh-CN" altLang="en-US"/>
          </a:p>
        </p:txBody>
      </p:sp>
      <p:sp>
        <p:nvSpPr>
          <p:cNvPr id="4" name="文本占位符 3"/>
          <p:cNvSpPr>
            <a:spLocks noGrp="1"/>
          </p:cNvSpPr>
          <p:nvPr>
            <p:ph type="body" idx="1"/>
          </p:nvPr>
        </p:nvSpPr>
        <p:spPr>
          <a:xfrm>
            <a:off x="1826260" y="4698365"/>
            <a:ext cx="6974205" cy="758825"/>
          </a:xfrm>
        </p:spPr>
        <p:txBody>
          <a:bodyPr/>
          <a:p>
            <a:endParaRPr lang="zh-CN" altLang="en-US"/>
          </a:p>
        </p:txBody>
      </p:sp>
      <p:sp>
        <p:nvSpPr>
          <p:cNvPr id="2" name="灯片编号占位符 1"/>
          <p:cNvSpPr>
            <a:spLocks noGrp="1"/>
          </p:cNvSpPr>
          <p:nvPr>
            <p:ph type="sldNum" sz="quarter" idx="12"/>
          </p:nvPr>
        </p:nvSpPr>
        <p:spPr>
          <a:xfrm>
            <a:off x="8194040" y="6328410"/>
            <a:ext cx="2424430" cy="277495"/>
          </a:xfrm>
        </p:spPr>
        <p:txBody>
          <a:bodyPr/>
          <a:p>
            <a:fld id="{49AE70B2-8BF9-45C0-BB95-33D1B9D3A854}" type="slidenum">
              <a:rPr lang="zh-CN" altLang="en-US" smtClean="0"/>
            </a:fld>
            <a:endParaRPr lang="zh-CN" altLang="en-US"/>
          </a:p>
        </p:txBody>
      </p:sp>
      <p:graphicFrame>
        <p:nvGraphicFramePr>
          <p:cNvPr id="5" name="表格 4"/>
          <p:cNvGraphicFramePr/>
          <p:nvPr>
            <p:custDataLst>
              <p:tags r:id="rId2"/>
            </p:custDataLst>
          </p:nvPr>
        </p:nvGraphicFramePr>
        <p:xfrm>
          <a:off x="402590" y="954405"/>
          <a:ext cx="10714355" cy="5750560"/>
        </p:xfrm>
        <a:graphic>
          <a:graphicData uri="http://schemas.openxmlformats.org/drawingml/2006/table">
            <a:tbl>
              <a:tblPr firstRow="1" bandRow="1">
                <a:tableStyleId>{5C22544A-7EE6-4342-B048-85BDC9FD1C3A}</a:tableStyleId>
              </a:tblPr>
              <a:tblGrid>
                <a:gridCol w="5354955"/>
                <a:gridCol w="5359400"/>
              </a:tblGrid>
              <a:tr h="2875280">
                <a:tc>
                  <a:txBody>
                    <a:bodyPr/>
                    <a:p>
                      <a:pPr algn="ctr">
                        <a:lnSpc>
                          <a:spcPct val="150000"/>
                        </a:lnSpc>
                        <a:buClrTx/>
                        <a:buSzTx/>
                        <a:buNone/>
                      </a:pPr>
                      <a:endParaRPr lang="zh-CN" altLang="en-US"/>
                    </a:p>
                  </a:txBody>
                  <a:tcPr>
                    <a:gradFill>
                      <a:gsLst>
                        <a:gs pos="0">
                          <a:srgbClr val="007BD3"/>
                        </a:gs>
                        <a:gs pos="100000">
                          <a:srgbClr val="034373"/>
                        </a:gs>
                      </a:gsLst>
                      <a:lin scaled="0"/>
                    </a:gradFill>
                  </a:tcPr>
                </a:tc>
                <a:tc>
                  <a:txBody>
                    <a:bodyPr/>
                    <a:p>
                      <a:pPr algn="ctr">
                        <a:lnSpc>
                          <a:spcPct val="150000"/>
                        </a:lnSpc>
                        <a:buClrTx/>
                        <a:buSzTx/>
                        <a:buNone/>
                      </a:pPr>
                      <a:endParaRPr lang="zh-CN" altLang="en-US">
                        <a:ln>
                          <a:solidFill>
                            <a:schemeClr val="accent1"/>
                          </a:solidFill>
                        </a:ln>
                      </a:endParaRPr>
                    </a:p>
                  </a:txBody>
                  <a:tcPr>
                    <a:gradFill>
                      <a:gsLst>
                        <a:gs pos="0">
                          <a:srgbClr val="007BD3"/>
                        </a:gs>
                        <a:gs pos="100000">
                          <a:srgbClr val="034373"/>
                        </a:gs>
                      </a:gsLst>
                      <a:lin scaled="0"/>
                    </a:gradFill>
                  </a:tcPr>
                </a:tc>
              </a:tr>
              <a:tr h="2875280">
                <a:tc>
                  <a:txBody>
                    <a:bodyPr/>
                    <a:p>
                      <a:pPr algn="ctr">
                        <a:lnSpc>
                          <a:spcPct val="160000"/>
                        </a:lnSpc>
                        <a:buNone/>
                      </a:pPr>
                      <a:endParaRPr lang="zh-CN" altLang="en-US"/>
                    </a:p>
                  </a:txBody>
                  <a:tcPr>
                    <a:solidFill>
                      <a:schemeClr val="accent2">
                        <a:lumMod val="40000"/>
                        <a:lumOff val="60000"/>
                      </a:schemeClr>
                    </a:solidFill>
                  </a:tcPr>
                </a:tc>
                <a:tc>
                  <a:txBody>
                    <a:bodyPr/>
                    <a:p>
                      <a:pPr algn="ctr">
                        <a:lnSpc>
                          <a:spcPct val="160000"/>
                        </a:lnSpc>
                        <a:buClrTx/>
                        <a:buSzTx/>
                        <a:buNone/>
                      </a:pPr>
                      <a:endParaRPr lang="zh-CN" altLang="en-US"/>
                    </a:p>
                  </a:txBody>
                  <a:tcPr>
                    <a:solidFill>
                      <a:schemeClr val="accent2">
                        <a:lumMod val="40000"/>
                        <a:lumOff val="60000"/>
                      </a:schemeClr>
                    </a:solidFill>
                  </a:tcPr>
                </a:tc>
              </a:tr>
            </a:tbl>
          </a:graphicData>
        </a:graphic>
      </p:graphicFrame>
      <p:sp>
        <p:nvSpPr>
          <p:cNvPr id="27" name="稻壳儿小白白(http://dwz.cn/Wu2UP)"/>
          <p:cNvSpPr/>
          <p:nvPr/>
        </p:nvSpPr>
        <p:spPr bwMode="auto">
          <a:xfrm>
            <a:off x="4396740" y="5925185"/>
            <a:ext cx="874395" cy="647700"/>
          </a:xfrm>
          <a:custGeom>
            <a:avLst/>
            <a:gdLst>
              <a:gd name="T0" fmla="*/ 2147483646 w 48"/>
              <a:gd name="T1" fmla="*/ 96477336 h 48"/>
              <a:gd name="T2" fmla="*/ 1977733297 w 48"/>
              <a:gd name="T3" fmla="*/ 2074203688 h 48"/>
              <a:gd name="T4" fmla="*/ 1929498102 w 48"/>
              <a:gd name="T5" fmla="*/ 2147483646 h 48"/>
              <a:gd name="T6" fmla="*/ 1929498102 w 48"/>
              <a:gd name="T7" fmla="*/ 2147483646 h 48"/>
              <a:gd name="T8" fmla="*/ 1881255961 w 48"/>
              <a:gd name="T9" fmla="*/ 2147483646 h 48"/>
              <a:gd name="T10" fmla="*/ 1302405836 w 48"/>
              <a:gd name="T11" fmla="*/ 1929498102 h 48"/>
              <a:gd name="T12" fmla="*/ 964745578 w 48"/>
              <a:gd name="T13" fmla="*/ 2147483646 h 48"/>
              <a:gd name="T14" fmla="*/ 916510383 w 48"/>
              <a:gd name="T15" fmla="*/ 2147483646 h 48"/>
              <a:gd name="T16" fmla="*/ 868275188 w 48"/>
              <a:gd name="T17" fmla="*/ 2147483646 h 48"/>
              <a:gd name="T18" fmla="*/ 820033047 w 48"/>
              <a:gd name="T19" fmla="*/ 2147483646 h 48"/>
              <a:gd name="T20" fmla="*/ 820033047 w 48"/>
              <a:gd name="T21" fmla="*/ 1784785570 h 48"/>
              <a:gd name="T22" fmla="*/ 1929498102 w 48"/>
              <a:gd name="T23" fmla="*/ 434137594 h 48"/>
              <a:gd name="T24" fmla="*/ 578850125 w 48"/>
              <a:gd name="T25" fmla="*/ 1640073039 h 48"/>
              <a:gd name="T26" fmla="*/ 48235195 w 48"/>
              <a:gd name="T27" fmla="*/ 1398883172 h 48"/>
              <a:gd name="T28" fmla="*/ 0 w 48"/>
              <a:gd name="T29" fmla="*/ 1350647977 h 48"/>
              <a:gd name="T30" fmla="*/ 48235195 w 48"/>
              <a:gd name="T31" fmla="*/ 1254170641 h 48"/>
              <a:gd name="T32" fmla="*/ 2147483646 w 48"/>
              <a:gd name="T33" fmla="*/ 0 h 48"/>
              <a:gd name="T34" fmla="*/ 2147483646 w 48"/>
              <a:gd name="T35" fmla="*/ 0 h 48"/>
              <a:gd name="T36" fmla="*/ 2147483646 w 48"/>
              <a:gd name="T37" fmla="*/ 48235195 h 48"/>
              <a:gd name="T38" fmla="*/ 2147483646 w 48"/>
              <a:gd name="T39" fmla="*/ 96477336 h 4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rgbClr val="00B0F0"/>
          </a:solidFill>
          <a:ln>
            <a:noFill/>
          </a:ln>
        </p:spPr>
        <p:txBody>
          <a:bodyPr lIns="121920" tIns="60960" rIns="121920" bIns="60960"/>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63" name="稻壳儿小白白(http://dwz.cn/Wu2UP)"/>
          <p:cNvSpPr>
            <a:spLocks noEditPoints="1"/>
          </p:cNvSpPr>
          <p:nvPr/>
        </p:nvSpPr>
        <p:spPr bwMode="auto">
          <a:xfrm>
            <a:off x="10130790" y="5892800"/>
            <a:ext cx="834390" cy="713105"/>
          </a:xfrm>
          <a:custGeom>
            <a:avLst/>
            <a:gdLst>
              <a:gd name="T0" fmla="*/ 331259392 w 48"/>
              <a:gd name="T1" fmla="*/ 1947527576 h 41"/>
              <a:gd name="T2" fmla="*/ 283937604 w 48"/>
              <a:gd name="T3" fmla="*/ 1947527576 h 41"/>
              <a:gd name="T4" fmla="*/ 47321788 w 48"/>
              <a:gd name="T5" fmla="*/ 1947527576 h 41"/>
              <a:gd name="T6" fmla="*/ 0 w 48"/>
              <a:gd name="T7" fmla="*/ 1947527576 h 41"/>
              <a:gd name="T8" fmla="*/ 0 w 48"/>
              <a:gd name="T9" fmla="*/ 1662526566 h 41"/>
              <a:gd name="T10" fmla="*/ 47321788 w 48"/>
              <a:gd name="T11" fmla="*/ 1662526566 h 41"/>
              <a:gd name="T12" fmla="*/ 283937604 w 48"/>
              <a:gd name="T13" fmla="*/ 1662526566 h 41"/>
              <a:gd name="T14" fmla="*/ 331259392 w 48"/>
              <a:gd name="T15" fmla="*/ 1662526566 h 41"/>
              <a:gd name="T16" fmla="*/ 331259392 w 48"/>
              <a:gd name="T17" fmla="*/ 1947527576 h 41"/>
              <a:gd name="T18" fmla="*/ 804491025 w 48"/>
              <a:gd name="T19" fmla="*/ 1947527576 h 41"/>
              <a:gd name="T20" fmla="*/ 804491025 w 48"/>
              <a:gd name="T21" fmla="*/ 1947527576 h 41"/>
              <a:gd name="T22" fmla="*/ 520553421 w 48"/>
              <a:gd name="T23" fmla="*/ 1947527576 h 41"/>
              <a:gd name="T24" fmla="*/ 520553421 w 48"/>
              <a:gd name="T25" fmla="*/ 1947527576 h 41"/>
              <a:gd name="T26" fmla="*/ 520553421 w 48"/>
              <a:gd name="T27" fmla="*/ 1520019170 h 41"/>
              <a:gd name="T28" fmla="*/ 520553421 w 48"/>
              <a:gd name="T29" fmla="*/ 1472519001 h 41"/>
              <a:gd name="T30" fmla="*/ 804491025 w 48"/>
              <a:gd name="T31" fmla="*/ 1472519001 h 41"/>
              <a:gd name="T32" fmla="*/ 804491025 w 48"/>
              <a:gd name="T33" fmla="*/ 1520019170 h 41"/>
              <a:gd name="T34" fmla="*/ 804491025 w 48"/>
              <a:gd name="T35" fmla="*/ 1947527576 h 41"/>
              <a:gd name="T36" fmla="*/ 1325044446 w 48"/>
              <a:gd name="T37" fmla="*/ 1947527576 h 41"/>
              <a:gd name="T38" fmla="*/ 1277722658 w 48"/>
              <a:gd name="T39" fmla="*/ 1947527576 h 41"/>
              <a:gd name="T40" fmla="*/ 1041106842 w 48"/>
              <a:gd name="T41" fmla="*/ 1947527576 h 41"/>
              <a:gd name="T42" fmla="*/ 993785054 w 48"/>
              <a:gd name="T43" fmla="*/ 1947527576 h 41"/>
              <a:gd name="T44" fmla="*/ 993785054 w 48"/>
              <a:gd name="T45" fmla="*/ 1187517991 h 41"/>
              <a:gd name="T46" fmla="*/ 1041106842 w 48"/>
              <a:gd name="T47" fmla="*/ 1140017823 h 41"/>
              <a:gd name="T48" fmla="*/ 1277722658 w 48"/>
              <a:gd name="T49" fmla="*/ 1140017823 h 41"/>
              <a:gd name="T50" fmla="*/ 1325044446 w 48"/>
              <a:gd name="T51" fmla="*/ 1187517991 h 41"/>
              <a:gd name="T52" fmla="*/ 1325044446 w 48"/>
              <a:gd name="T53" fmla="*/ 1947527576 h 41"/>
              <a:gd name="T54" fmla="*/ 1798269200 w 48"/>
              <a:gd name="T55" fmla="*/ 1947527576 h 41"/>
              <a:gd name="T56" fmla="*/ 1750947413 w 48"/>
              <a:gd name="T57" fmla="*/ 1947527576 h 41"/>
              <a:gd name="T58" fmla="*/ 1514331596 w 48"/>
              <a:gd name="T59" fmla="*/ 1947527576 h 41"/>
              <a:gd name="T60" fmla="*/ 1467009808 w 48"/>
              <a:gd name="T61" fmla="*/ 1947527576 h 41"/>
              <a:gd name="T62" fmla="*/ 1467009808 w 48"/>
              <a:gd name="T63" fmla="*/ 712509416 h 41"/>
              <a:gd name="T64" fmla="*/ 1514331596 w 48"/>
              <a:gd name="T65" fmla="*/ 665009248 h 41"/>
              <a:gd name="T66" fmla="*/ 1750947413 w 48"/>
              <a:gd name="T67" fmla="*/ 665009248 h 41"/>
              <a:gd name="T68" fmla="*/ 1798269200 w 48"/>
              <a:gd name="T69" fmla="*/ 712509416 h 41"/>
              <a:gd name="T70" fmla="*/ 1798269200 w 48"/>
              <a:gd name="T71" fmla="*/ 1947527576 h 41"/>
              <a:gd name="T72" fmla="*/ 2147483646 w 48"/>
              <a:gd name="T73" fmla="*/ 1947527576 h 41"/>
              <a:gd name="T74" fmla="*/ 2147483646 w 48"/>
              <a:gd name="T75" fmla="*/ 1947527576 h 41"/>
              <a:gd name="T76" fmla="*/ 1987563229 w 48"/>
              <a:gd name="T77" fmla="*/ 1947527576 h 41"/>
              <a:gd name="T78" fmla="*/ 1940241442 w 48"/>
              <a:gd name="T79" fmla="*/ 1947527576 h 41"/>
              <a:gd name="T80" fmla="*/ 1940241442 w 48"/>
              <a:gd name="T81" fmla="*/ 47500168 h 41"/>
              <a:gd name="T82" fmla="*/ 1987563229 w 48"/>
              <a:gd name="T83" fmla="*/ 0 h 41"/>
              <a:gd name="T84" fmla="*/ 2147483646 w 48"/>
              <a:gd name="T85" fmla="*/ 0 h 41"/>
              <a:gd name="T86" fmla="*/ 2147483646 w 48"/>
              <a:gd name="T87" fmla="*/ 47500168 h 41"/>
              <a:gd name="T88" fmla="*/ 2147483646 w 48"/>
              <a:gd name="T89" fmla="*/ 1947527576 h 4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rgbClr val="00B0F0"/>
          </a:solidFill>
          <a:ln>
            <a:noFill/>
          </a:ln>
        </p:spPr>
        <p:txBody>
          <a:bodyPr lIns="121920" tIns="60960" rIns="121920" bIns="60960"/>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109" name="稻壳儿小白白(http://dwz.cn/Wu2UP)"/>
          <p:cNvSpPr>
            <a:spLocks noEditPoints="1"/>
          </p:cNvSpPr>
          <p:nvPr/>
        </p:nvSpPr>
        <p:spPr bwMode="auto">
          <a:xfrm>
            <a:off x="4450715" y="2694940"/>
            <a:ext cx="763270" cy="908050"/>
          </a:xfrm>
          <a:custGeom>
            <a:avLst/>
            <a:gdLst>
              <a:gd name="T0" fmla="*/ 384419303 w 107"/>
              <a:gd name="T1" fmla="*/ 420881908 h 104"/>
              <a:gd name="T2" fmla="*/ 0 w 107"/>
              <a:gd name="T3" fmla="*/ 420881908 h 104"/>
              <a:gd name="T4" fmla="*/ 0 w 107"/>
              <a:gd name="T5" fmla="*/ 120252392 h 104"/>
              <a:gd name="T6" fmla="*/ 384419303 w 107"/>
              <a:gd name="T7" fmla="*/ 60124731 h 104"/>
              <a:gd name="T8" fmla="*/ 384419303 w 107"/>
              <a:gd name="T9" fmla="*/ 420881908 h 104"/>
              <a:gd name="T10" fmla="*/ 384419303 w 107"/>
              <a:gd name="T11" fmla="*/ 833173731 h 104"/>
              <a:gd name="T12" fmla="*/ 0 w 107"/>
              <a:gd name="T13" fmla="*/ 773046069 h 104"/>
              <a:gd name="T14" fmla="*/ 0 w 107"/>
              <a:gd name="T15" fmla="*/ 463829400 h 104"/>
              <a:gd name="T16" fmla="*/ 384419303 w 107"/>
              <a:gd name="T17" fmla="*/ 463829400 h 104"/>
              <a:gd name="T18" fmla="*/ 384419303 w 107"/>
              <a:gd name="T19" fmla="*/ 833173731 h 104"/>
              <a:gd name="T20" fmla="*/ 914065950 w 107"/>
              <a:gd name="T21" fmla="*/ 420881908 h 104"/>
              <a:gd name="T22" fmla="*/ 427132884 w 107"/>
              <a:gd name="T23" fmla="*/ 420881908 h 104"/>
              <a:gd name="T24" fmla="*/ 427132884 w 107"/>
              <a:gd name="T25" fmla="*/ 60124731 h 104"/>
              <a:gd name="T26" fmla="*/ 914065950 w 107"/>
              <a:gd name="T27" fmla="*/ 0 h 104"/>
              <a:gd name="T28" fmla="*/ 914065950 w 107"/>
              <a:gd name="T29" fmla="*/ 420881908 h 104"/>
              <a:gd name="T30" fmla="*/ 914065950 w 107"/>
              <a:gd name="T31" fmla="*/ 893298462 h 104"/>
              <a:gd name="T32" fmla="*/ 427132884 w 107"/>
              <a:gd name="T33" fmla="*/ 833173731 h 104"/>
              <a:gd name="T34" fmla="*/ 427132884 w 107"/>
              <a:gd name="T35" fmla="*/ 463829400 h 104"/>
              <a:gd name="T36" fmla="*/ 914065950 w 107"/>
              <a:gd name="T37" fmla="*/ 463829400 h 104"/>
              <a:gd name="T38" fmla="*/ 914065950 w 107"/>
              <a:gd name="T39" fmla="*/ 893298462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7" h="104">
                <a:moveTo>
                  <a:pt x="45" y="49"/>
                </a:moveTo>
                <a:lnTo>
                  <a:pt x="0" y="49"/>
                </a:lnTo>
                <a:lnTo>
                  <a:pt x="0" y="14"/>
                </a:lnTo>
                <a:lnTo>
                  <a:pt x="45" y="7"/>
                </a:lnTo>
                <a:lnTo>
                  <a:pt x="45" y="49"/>
                </a:lnTo>
                <a:close/>
                <a:moveTo>
                  <a:pt x="45" y="97"/>
                </a:moveTo>
                <a:lnTo>
                  <a:pt x="0" y="90"/>
                </a:lnTo>
                <a:lnTo>
                  <a:pt x="0" y="54"/>
                </a:lnTo>
                <a:lnTo>
                  <a:pt x="45" y="54"/>
                </a:lnTo>
                <a:lnTo>
                  <a:pt x="45" y="97"/>
                </a:lnTo>
                <a:close/>
                <a:moveTo>
                  <a:pt x="107" y="49"/>
                </a:moveTo>
                <a:lnTo>
                  <a:pt x="50" y="49"/>
                </a:lnTo>
                <a:lnTo>
                  <a:pt x="50" y="7"/>
                </a:lnTo>
                <a:lnTo>
                  <a:pt x="107" y="0"/>
                </a:lnTo>
                <a:lnTo>
                  <a:pt x="107" y="49"/>
                </a:lnTo>
                <a:close/>
                <a:moveTo>
                  <a:pt x="107" y="104"/>
                </a:moveTo>
                <a:lnTo>
                  <a:pt x="50" y="97"/>
                </a:lnTo>
                <a:lnTo>
                  <a:pt x="50" y="54"/>
                </a:lnTo>
                <a:lnTo>
                  <a:pt x="107" y="54"/>
                </a:lnTo>
                <a:lnTo>
                  <a:pt x="107" y="104"/>
                </a:lnTo>
                <a:close/>
              </a:path>
            </a:pathLst>
          </a:custGeom>
          <a:solidFill>
            <a:srgbClr val="00B0F0"/>
          </a:solidFill>
          <a:ln>
            <a:noFill/>
          </a:ln>
        </p:spPr>
        <p:txBody>
          <a:bodyPr lIns="121920" tIns="60960" rIns="121920" bIns="60960"/>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64" name="稻壳儿小白白(http://dwz.cn/Wu2UP)"/>
          <p:cNvSpPr/>
          <p:nvPr/>
        </p:nvSpPr>
        <p:spPr bwMode="auto">
          <a:xfrm>
            <a:off x="9980930" y="2766060"/>
            <a:ext cx="923290" cy="766445"/>
          </a:xfrm>
          <a:custGeom>
            <a:avLst/>
            <a:gdLst>
              <a:gd name="T0" fmla="*/ 2147483646 w 48"/>
              <a:gd name="T1" fmla="*/ 1825359657 h 41"/>
              <a:gd name="T2" fmla="*/ 2147483646 w 48"/>
              <a:gd name="T3" fmla="*/ 1969464445 h 41"/>
              <a:gd name="T4" fmla="*/ 1750947413 w 48"/>
              <a:gd name="T5" fmla="*/ 1969464445 h 41"/>
              <a:gd name="T6" fmla="*/ 1656303838 w 48"/>
              <a:gd name="T7" fmla="*/ 1825359657 h 41"/>
              <a:gd name="T8" fmla="*/ 1656303838 w 48"/>
              <a:gd name="T9" fmla="*/ 1441068671 h 41"/>
              <a:gd name="T10" fmla="*/ 1750947413 w 48"/>
              <a:gd name="T11" fmla="*/ 1296963883 h 41"/>
              <a:gd name="T12" fmla="*/ 1892919654 w 48"/>
              <a:gd name="T13" fmla="*/ 1296963883 h 41"/>
              <a:gd name="T14" fmla="*/ 1892919654 w 48"/>
              <a:gd name="T15" fmla="*/ 1056784616 h 41"/>
              <a:gd name="T16" fmla="*/ 1230393992 w 48"/>
              <a:gd name="T17" fmla="*/ 1056784616 h 41"/>
              <a:gd name="T18" fmla="*/ 1230393992 w 48"/>
              <a:gd name="T19" fmla="*/ 1296963883 h 41"/>
              <a:gd name="T20" fmla="*/ 1372366233 w 48"/>
              <a:gd name="T21" fmla="*/ 1296963883 h 41"/>
              <a:gd name="T22" fmla="*/ 1467009808 w 48"/>
              <a:gd name="T23" fmla="*/ 1441068671 h 41"/>
              <a:gd name="T24" fmla="*/ 1467009808 w 48"/>
              <a:gd name="T25" fmla="*/ 1825359657 h 41"/>
              <a:gd name="T26" fmla="*/ 1372366233 w 48"/>
              <a:gd name="T27" fmla="*/ 1969464445 h 41"/>
              <a:gd name="T28" fmla="*/ 946456388 w 48"/>
              <a:gd name="T29" fmla="*/ 1969464445 h 41"/>
              <a:gd name="T30" fmla="*/ 804491025 w 48"/>
              <a:gd name="T31" fmla="*/ 1825359657 h 41"/>
              <a:gd name="T32" fmla="*/ 804491025 w 48"/>
              <a:gd name="T33" fmla="*/ 1441068671 h 41"/>
              <a:gd name="T34" fmla="*/ 946456388 w 48"/>
              <a:gd name="T35" fmla="*/ 1296963883 h 41"/>
              <a:gd name="T36" fmla="*/ 1088428629 w 48"/>
              <a:gd name="T37" fmla="*/ 1296963883 h 41"/>
              <a:gd name="T38" fmla="*/ 1088428629 w 48"/>
              <a:gd name="T39" fmla="*/ 1056784616 h 41"/>
              <a:gd name="T40" fmla="*/ 425909846 w 48"/>
              <a:gd name="T41" fmla="*/ 1056784616 h 41"/>
              <a:gd name="T42" fmla="*/ 425909846 w 48"/>
              <a:gd name="T43" fmla="*/ 1296963883 h 41"/>
              <a:gd name="T44" fmla="*/ 520553421 w 48"/>
              <a:gd name="T45" fmla="*/ 1296963883 h 41"/>
              <a:gd name="T46" fmla="*/ 662518783 w 48"/>
              <a:gd name="T47" fmla="*/ 1441068671 h 41"/>
              <a:gd name="T48" fmla="*/ 662518783 w 48"/>
              <a:gd name="T49" fmla="*/ 1825359657 h 41"/>
              <a:gd name="T50" fmla="*/ 520553421 w 48"/>
              <a:gd name="T51" fmla="*/ 1969464445 h 41"/>
              <a:gd name="T52" fmla="*/ 141972242 w 48"/>
              <a:gd name="T53" fmla="*/ 1969464445 h 41"/>
              <a:gd name="T54" fmla="*/ 0 w 48"/>
              <a:gd name="T55" fmla="*/ 1825359657 h 41"/>
              <a:gd name="T56" fmla="*/ 0 w 48"/>
              <a:gd name="T57" fmla="*/ 1441068671 h 41"/>
              <a:gd name="T58" fmla="*/ 141972242 w 48"/>
              <a:gd name="T59" fmla="*/ 1296963883 h 41"/>
              <a:gd name="T60" fmla="*/ 236615817 w 48"/>
              <a:gd name="T61" fmla="*/ 1296963883 h 41"/>
              <a:gd name="T62" fmla="*/ 236615817 w 48"/>
              <a:gd name="T63" fmla="*/ 1056784616 h 41"/>
              <a:gd name="T64" fmla="*/ 425909846 w 48"/>
              <a:gd name="T65" fmla="*/ 912679829 h 41"/>
              <a:gd name="T66" fmla="*/ 1088428629 w 48"/>
              <a:gd name="T67" fmla="*/ 912679829 h 41"/>
              <a:gd name="T68" fmla="*/ 1088428629 w 48"/>
              <a:gd name="T69" fmla="*/ 672500562 h 41"/>
              <a:gd name="T70" fmla="*/ 946456388 w 48"/>
              <a:gd name="T71" fmla="*/ 672500562 h 41"/>
              <a:gd name="T72" fmla="*/ 804491025 w 48"/>
              <a:gd name="T73" fmla="*/ 528395774 h 41"/>
              <a:gd name="T74" fmla="*/ 804491025 w 48"/>
              <a:gd name="T75" fmla="*/ 96074479 h 41"/>
              <a:gd name="T76" fmla="*/ 946456388 w 48"/>
              <a:gd name="T77" fmla="*/ 0 h 41"/>
              <a:gd name="T78" fmla="*/ 1372366233 w 48"/>
              <a:gd name="T79" fmla="*/ 0 h 41"/>
              <a:gd name="T80" fmla="*/ 1467009808 w 48"/>
              <a:gd name="T81" fmla="*/ 96074479 h 41"/>
              <a:gd name="T82" fmla="*/ 1467009808 w 48"/>
              <a:gd name="T83" fmla="*/ 528395774 h 41"/>
              <a:gd name="T84" fmla="*/ 1372366233 w 48"/>
              <a:gd name="T85" fmla="*/ 672500562 h 41"/>
              <a:gd name="T86" fmla="*/ 1230393992 w 48"/>
              <a:gd name="T87" fmla="*/ 672500562 h 41"/>
              <a:gd name="T88" fmla="*/ 1230393992 w 48"/>
              <a:gd name="T89" fmla="*/ 912679829 h 41"/>
              <a:gd name="T90" fmla="*/ 1892919654 w 48"/>
              <a:gd name="T91" fmla="*/ 912679829 h 41"/>
              <a:gd name="T92" fmla="*/ 2034885017 w 48"/>
              <a:gd name="T93" fmla="*/ 1056784616 h 41"/>
              <a:gd name="T94" fmla="*/ 2034885017 w 48"/>
              <a:gd name="T95" fmla="*/ 1296963883 h 41"/>
              <a:gd name="T96" fmla="*/ 2147483646 w 48"/>
              <a:gd name="T97" fmla="*/ 1296963883 h 41"/>
              <a:gd name="T98" fmla="*/ 2147483646 w 48"/>
              <a:gd name="T99" fmla="*/ 1441068671 h 41"/>
              <a:gd name="T100" fmla="*/ 2147483646 w 48"/>
              <a:gd name="T101" fmla="*/ 1825359657 h 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8" h="41">
                <a:moveTo>
                  <a:pt x="48" y="38"/>
                </a:moveTo>
                <a:cubicBezTo>
                  <a:pt x="48" y="40"/>
                  <a:pt x="47" y="41"/>
                  <a:pt x="46" y="41"/>
                </a:cubicBezTo>
                <a:cubicBezTo>
                  <a:pt x="37" y="41"/>
                  <a:pt x="37" y="41"/>
                  <a:pt x="37" y="41"/>
                </a:cubicBezTo>
                <a:cubicBezTo>
                  <a:pt x="36" y="41"/>
                  <a:pt x="35" y="40"/>
                  <a:pt x="35" y="38"/>
                </a:cubicBezTo>
                <a:cubicBezTo>
                  <a:pt x="35" y="30"/>
                  <a:pt x="35" y="30"/>
                  <a:pt x="35" y="30"/>
                </a:cubicBezTo>
                <a:cubicBezTo>
                  <a:pt x="35" y="28"/>
                  <a:pt x="36" y="27"/>
                  <a:pt x="37" y="27"/>
                </a:cubicBezTo>
                <a:cubicBezTo>
                  <a:pt x="40" y="27"/>
                  <a:pt x="40" y="27"/>
                  <a:pt x="40" y="27"/>
                </a:cubicBezTo>
                <a:cubicBezTo>
                  <a:pt x="40" y="22"/>
                  <a:pt x="40" y="22"/>
                  <a:pt x="40" y="22"/>
                </a:cubicBezTo>
                <a:cubicBezTo>
                  <a:pt x="26" y="22"/>
                  <a:pt x="26" y="22"/>
                  <a:pt x="26" y="22"/>
                </a:cubicBezTo>
                <a:cubicBezTo>
                  <a:pt x="26" y="27"/>
                  <a:pt x="26" y="27"/>
                  <a:pt x="26" y="27"/>
                </a:cubicBezTo>
                <a:cubicBezTo>
                  <a:pt x="29" y="27"/>
                  <a:pt x="29" y="27"/>
                  <a:pt x="29" y="27"/>
                </a:cubicBezTo>
                <a:cubicBezTo>
                  <a:pt x="30" y="27"/>
                  <a:pt x="31" y="28"/>
                  <a:pt x="31" y="30"/>
                </a:cubicBezTo>
                <a:cubicBezTo>
                  <a:pt x="31" y="38"/>
                  <a:pt x="31" y="38"/>
                  <a:pt x="31" y="38"/>
                </a:cubicBezTo>
                <a:cubicBezTo>
                  <a:pt x="31" y="40"/>
                  <a:pt x="30" y="41"/>
                  <a:pt x="29" y="41"/>
                </a:cubicBezTo>
                <a:cubicBezTo>
                  <a:pt x="20" y="41"/>
                  <a:pt x="20" y="41"/>
                  <a:pt x="20" y="41"/>
                </a:cubicBezTo>
                <a:cubicBezTo>
                  <a:pt x="19" y="41"/>
                  <a:pt x="17" y="40"/>
                  <a:pt x="17" y="38"/>
                </a:cubicBezTo>
                <a:cubicBezTo>
                  <a:pt x="17" y="30"/>
                  <a:pt x="17" y="30"/>
                  <a:pt x="17" y="30"/>
                </a:cubicBezTo>
                <a:cubicBezTo>
                  <a:pt x="17" y="28"/>
                  <a:pt x="19" y="27"/>
                  <a:pt x="20" y="27"/>
                </a:cubicBezTo>
                <a:cubicBezTo>
                  <a:pt x="23" y="27"/>
                  <a:pt x="23" y="27"/>
                  <a:pt x="23" y="27"/>
                </a:cubicBezTo>
                <a:cubicBezTo>
                  <a:pt x="23" y="22"/>
                  <a:pt x="23" y="22"/>
                  <a:pt x="23" y="22"/>
                </a:cubicBezTo>
                <a:cubicBezTo>
                  <a:pt x="9" y="22"/>
                  <a:pt x="9" y="22"/>
                  <a:pt x="9" y="22"/>
                </a:cubicBezTo>
                <a:cubicBezTo>
                  <a:pt x="9" y="27"/>
                  <a:pt x="9" y="27"/>
                  <a:pt x="9" y="27"/>
                </a:cubicBezTo>
                <a:cubicBezTo>
                  <a:pt x="11" y="27"/>
                  <a:pt x="11" y="27"/>
                  <a:pt x="11" y="27"/>
                </a:cubicBezTo>
                <a:cubicBezTo>
                  <a:pt x="13" y="27"/>
                  <a:pt x="14" y="28"/>
                  <a:pt x="14" y="30"/>
                </a:cubicBezTo>
                <a:cubicBezTo>
                  <a:pt x="14" y="38"/>
                  <a:pt x="14" y="38"/>
                  <a:pt x="14" y="38"/>
                </a:cubicBezTo>
                <a:cubicBezTo>
                  <a:pt x="14" y="40"/>
                  <a:pt x="13" y="41"/>
                  <a:pt x="11" y="41"/>
                </a:cubicBezTo>
                <a:cubicBezTo>
                  <a:pt x="3" y="41"/>
                  <a:pt x="3" y="41"/>
                  <a:pt x="3" y="41"/>
                </a:cubicBezTo>
                <a:cubicBezTo>
                  <a:pt x="1" y="41"/>
                  <a:pt x="0" y="40"/>
                  <a:pt x="0" y="38"/>
                </a:cubicBezTo>
                <a:cubicBezTo>
                  <a:pt x="0" y="30"/>
                  <a:pt x="0" y="30"/>
                  <a:pt x="0" y="30"/>
                </a:cubicBezTo>
                <a:cubicBezTo>
                  <a:pt x="0" y="28"/>
                  <a:pt x="1" y="27"/>
                  <a:pt x="3" y="27"/>
                </a:cubicBezTo>
                <a:cubicBezTo>
                  <a:pt x="5" y="27"/>
                  <a:pt x="5" y="27"/>
                  <a:pt x="5" y="27"/>
                </a:cubicBezTo>
                <a:cubicBezTo>
                  <a:pt x="5" y="22"/>
                  <a:pt x="5" y="22"/>
                  <a:pt x="5" y="22"/>
                </a:cubicBezTo>
                <a:cubicBezTo>
                  <a:pt x="5" y="20"/>
                  <a:pt x="7" y="19"/>
                  <a:pt x="9" y="19"/>
                </a:cubicBezTo>
                <a:cubicBezTo>
                  <a:pt x="23" y="19"/>
                  <a:pt x="23" y="19"/>
                  <a:pt x="23" y="19"/>
                </a:cubicBezTo>
                <a:cubicBezTo>
                  <a:pt x="23" y="14"/>
                  <a:pt x="23" y="14"/>
                  <a:pt x="23" y="14"/>
                </a:cubicBezTo>
                <a:cubicBezTo>
                  <a:pt x="20" y="14"/>
                  <a:pt x="20" y="14"/>
                  <a:pt x="20" y="14"/>
                </a:cubicBezTo>
                <a:cubicBezTo>
                  <a:pt x="19" y="14"/>
                  <a:pt x="17" y="12"/>
                  <a:pt x="17" y="11"/>
                </a:cubicBezTo>
                <a:cubicBezTo>
                  <a:pt x="17" y="2"/>
                  <a:pt x="17" y="2"/>
                  <a:pt x="17" y="2"/>
                </a:cubicBezTo>
                <a:cubicBezTo>
                  <a:pt x="17" y="1"/>
                  <a:pt x="19" y="0"/>
                  <a:pt x="20" y="0"/>
                </a:cubicBezTo>
                <a:cubicBezTo>
                  <a:pt x="29" y="0"/>
                  <a:pt x="29" y="0"/>
                  <a:pt x="29" y="0"/>
                </a:cubicBezTo>
                <a:cubicBezTo>
                  <a:pt x="30" y="0"/>
                  <a:pt x="31" y="1"/>
                  <a:pt x="31" y="2"/>
                </a:cubicBezTo>
                <a:cubicBezTo>
                  <a:pt x="31" y="11"/>
                  <a:pt x="31" y="11"/>
                  <a:pt x="31" y="11"/>
                </a:cubicBezTo>
                <a:cubicBezTo>
                  <a:pt x="31" y="12"/>
                  <a:pt x="30" y="14"/>
                  <a:pt x="29" y="14"/>
                </a:cubicBezTo>
                <a:cubicBezTo>
                  <a:pt x="26" y="14"/>
                  <a:pt x="26" y="14"/>
                  <a:pt x="26" y="14"/>
                </a:cubicBezTo>
                <a:cubicBezTo>
                  <a:pt x="26" y="19"/>
                  <a:pt x="26" y="19"/>
                  <a:pt x="26" y="19"/>
                </a:cubicBezTo>
                <a:cubicBezTo>
                  <a:pt x="40" y="19"/>
                  <a:pt x="40" y="19"/>
                  <a:pt x="40" y="19"/>
                </a:cubicBezTo>
                <a:cubicBezTo>
                  <a:pt x="42" y="19"/>
                  <a:pt x="43" y="20"/>
                  <a:pt x="43" y="22"/>
                </a:cubicBezTo>
                <a:cubicBezTo>
                  <a:pt x="43" y="27"/>
                  <a:pt x="43" y="27"/>
                  <a:pt x="43" y="27"/>
                </a:cubicBezTo>
                <a:cubicBezTo>
                  <a:pt x="46" y="27"/>
                  <a:pt x="46" y="27"/>
                  <a:pt x="46" y="27"/>
                </a:cubicBezTo>
                <a:cubicBezTo>
                  <a:pt x="47" y="27"/>
                  <a:pt x="48" y="28"/>
                  <a:pt x="48" y="30"/>
                </a:cubicBezTo>
                <a:lnTo>
                  <a:pt x="48" y="38"/>
                </a:lnTo>
                <a:close/>
              </a:path>
            </a:pathLst>
          </a:custGeom>
          <a:solidFill>
            <a:srgbClr val="00B0F0"/>
          </a:solidFill>
          <a:ln>
            <a:noFill/>
          </a:ln>
        </p:spPr>
        <p:txBody>
          <a:bodyPr lIns="121920" tIns="60960" rIns="121920" bIns="60960"/>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等线" panose="02010600030101010101" charset="-122"/>
              <a:ea typeface="等线" panose="02010600030101010101" charset="-122"/>
            </a:endParaRPr>
          </a:p>
        </p:txBody>
      </p:sp>
      <p:sp>
        <p:nvSpPr>
          <p:cNvPr id="6" name="文本框 5"/>
          <p:cNvSpPr txBox="1"/>
          <p:nvPr/>
        </p:nvSpPr>
        <p:spPr>
          <a:xfrm>
            <a:off x="704850" y="1336675"/>
            <a:ext cx="3522345" cy="2053590"/>
          </a:xfrm>
          <a:prstGeom prst="rect">
            <a:avLst/>
          </a:prstGeom>
          <a:noFill/>
        </p:spPr>
        <p:txBody>
          <a:bodyPr wrap="square" rtlCol="0">
            <a:noAutofit/>
          </a:bodyPr>
          <a:p>
            <a:pPr algn="ctr">
              <a:lnSpc>
                <a:spcPct val="150000"/>
              </a:lnSpc>
              <a:buClrTx/>
              <a:buSzTx/>
              <a:buNone/>
            </a:pPr>
            <a:r>
              <a:rPr lang="zh-CN" altLang="en-US" b="1" noProof="1">
                <a:solidFill>
                  <a:schemeClr val="lt1"/>
                </a:solidFill>
                <a:latin typeface="+mn-lt"/>
                <a:ea typeface="+mn-ea"/>
                <a:cs typeface="+mn-cs"/>
                <a:sym typeface="+mn-ea"/>
              </a:rPr>
              <a:t>大数据运维工程师</a:t>
            </a:r>
            <a:endParaRPr lang="zh-CN" altLang="en-US" b="1" noProof="1">
              <a:solidFill>
                <a:schemeClr val="lt1"/>
              </a:solidFill>
              <a:latin typeface="+mn-lt"/>
              <a:ea typeface="+mn-ea"/>
            </a:endParaRPr>
          </a:p>
          <a:p>
            <a:pPr>
              <a:lnSpc>
                <a:spcPct val="150000"/>
              </a:lnSpc>
              <a:buClrTx/>
              <a:buSzTx/>
              <a:buNone/>
            </a:pPr>
            <a:r>
              <a:rPr lang="zh-CN" altLang="en-US" b="1" noProof="1">
                <a:solidFill>
                  <a:schemeClr val="lt1"/>
                </a:solidFill>
                <a:latin typeface="+mn-lt"/>
                <a:ea typeface="+mn-ea"/>
                <a:cs typeface="+mn-cs"/>
                <a:sym typeface="+mn-ea"/>
              </a:rPr>
              <a:t>主要负责搭建和维护数据处理平台，保证数据系统的稳定性、可靠性和安全性，确保整个服务的可用性。</a:t>
            </a:r>
            <a:endParaRPr lang="zh-CN" altLang="en-US" b="1" noProof="1">
              <a:solidFill>
                <a:schemeClr val="lt1"/>
              </a:solidFill>
              <a:latin typeface="+mn-lt"/>
              <a:ea typeface="+mn-ea"/>
              <a:sym typeface="+mn-ea"/>
            </a:endParaRPr>
          </a:p>
        </p:txBody>
      </p:sp>
      <p:sp>
        <p:nvSpPr>
          <p:cNvPr id="7" name="文本框 6"/>
          <p:cNvSpPr txBox="1"/>
          <p:nvPr/>
        </p:nvSpPr>
        <p:spPr>
          <a:xfrm>
            <a:off x="6089015" y="1195070"/>
            <a:ext cx="3699510" cy="2195195"/>
          </a:xfrm>
          <a:prstGeom prst="rect">
            <a:avLst/>
          </a:prstGeom>
          <a:noFill/>
        </p:spPr>
        <p:txBody>
          <a:bodyPr wrap="square" rtlCol="0">
            <a:noAutofit/>
          </a:bodyPr>
          <a:p>
            <a:pPr algn="ctr">
              <a:lnSpc>
                <a:spcPct val="150000"/>
              </a:lnSpc>
              <a:buClrTx/>
              <a:buSzTx/>
              <a:buNone/>
            </a:pPr>
            <a:r>
              <a:rPr lang="zh-CN" altLang="en-US" b="1" noProof="1">
                <a:solidFill>
                  <a:schemeClr val="lt1"/>
                </a:solidFill>
                <a:latin typeface="+mn-lt"/>
                <a:ea typeface="+mn-ea"/>
                <a:cs typeface="+mn-cs"/>
                <a:sym typeface="+mn-ea"/>
              </a:rPr>
              <a:t>数据采集工程师</a:t>
            </a:r>
            <a:endParaRPr lang="zh-CN" altLang="en-US" b="1" noProof="1">
              <a:solidFill>
                <a:schemeClr val="lt1"/>
              </a:solidFill>
              <a:latin typeface="+mn-lt"/>
              <a:ea typeface="+mn-ea"/>
            </a:endParaRPr>
          </a:p>
          <a:p>
            <a:pPr>
              <a:lnSpc>
                <a:spcPct val="150000"/>
              </a:lnSpc>
              <a:buClrTx/>
              <a:buSzTx/>
              <a:buNone/>
            </a:pPr>
            <a:r>
              <a:rPr lang="zh-CN" altLang="en-US" b="1" noProof="1">
                <a:solidFill>
                  <a:schemeClr val="lt1"/>
                </a:solidFill>
                <a:latin typeface="+mn-lt"/>
                <a:ea typeface="+mn-ea"/>
                <a:cs typeface="+mn-cs"/>
                <a:sym typeface="+mn-ea"/>
              </a:rPr>
              <a:t>主要负责开发数据抓取程序或使用相应工具从不同来源收集、整理数据，并将其转换为机器可读格式以便后续分析。</a:t>
            </a:r>
            <a:endParaRPr lang="zh-CN" altLang="en-US" noProof="1"/>
          </a:p>
        </p:txBody>
      </p:sp>
      <p:sp>
        <p:nvSpPr>
          <p:cNvPr id="2067" name="文本框 5"/>
          <p:cNvSpPr txBox="1"/>
          <p:nvPr/>
        </p:nvSpPr>
        <p:spPr>
          <a:xfrm>
            <a:off x="6181090" y="4060190"/>
            <a:ext cx="3698875" cy="2545715"/>
          </a:xfrm>
          <a:prstGeom prst="rect">
            <a:avLst/>
          </a:prstGeom>
          <a:noFill/>
          <a:ln w="9525">
            <a:noFill/>
          </a:ln>
        </p:spPr>
        <p:txBody>
          <a:bodyPr wrap="square" anchor="t" anchorCtr="0">
            <a:noAutofit/>
          </a:bodyPr>
          <a:p>
            <a:pPr algn="ctr">
              <a:lnSpc>
                <a:spcPct val="150000"/>
              </a:lnSpc>
              <a:buClrTx/>
            </a:pPr>
            <a:r>
              <a:rPr lang="zh-CN" altLang="en-US" b="1">
                <a:latin typeface="Arial" panose="020B0604020202020204" pitchFamily="34" charset="0"/>
                <a:ea typeface="宋体" panose="02010600030101010101" pitchFamily="2" charset="-122"/>
              </a:rPr>
              <a:t>数据可视化工程师</a:t>
            </a:r>
            <a:endParaRPr lang="zh-CN" altLang="en-US" b="1">
              <a:latin typeface="Arial" panose="020B0604020202020204" pitchFamily="34" charset="0"/>
              <a:ea typeface="宋体" panose="02010600030101010101" pitchFamily="2" charset="-122"/>
            </a:endParaRPr>
          </a:p>
          <a:p>
            <a:pPr>
              <a:lnSpc>
                <a:spcPct val="150000"/>
              </a:lnSpc>
              <a:buClrTx/>
            </a:pPr>
            <a:r>
              <a:rPr lang="zh-CN" altLang="en-US" b="1">
                <a:latin typeface="Arial" panose="020B0604020202020204" pitchFamily="34" charset="0"/>
                <a:ea typeface="宋体" panose="02010600030101010101" pitchFamily="2" charset="-122"/>
              </a:rPr>
              <a:t>主要负责使用专业的可视化工具，将分析结果展示为易于理解和可视化的图表、报告、仪表板等形式，帮助业务人员更好地理解和驱动业务成长。</a:t>
            </a:r>
            <a:endParaRPr lang="zh-CN" altLang="en-US" b="1">
              <a:latin typeface="Arial" panose="020B0604020202020204" pitchFamily="34" charset="0"/>
              <a:ea typeface="宋体" panose="02010600030101010101" pitchFamily="2" charset="-122"/>
            </a:endParaRPr>
          </a:p>
          <a:p>
            <a:endParaRPr lang="zh-CN" altLang="en-US" b="1">
              <a:latin typeface="Arial" panose="020B0604020202020204" pitchFamily="34" charset="0"/>
              <a:ea typeface="宋体" panose="02010600030101010101" pitchFamily="2" charset="-122"/>
            </a:endParaRPr>
          </a:p>
        </p:txBody>
      </p:sp>
      <p:sp>
        <p:nvSpPr>
          <p:cNvPr id="2068" name="文本框 7"/>
          <p:cNvSpPr txBox="1"/>
          <p:nvPr/>
        </p:nvSpPr>
        <p:spPr>
          <a:xfrm>
            <a:off x="664210" y="4203700"/>
            <a:ext cx="3603625" cy="2258695"/>
          </a:xfrm>
          <a:prstGeom prst="rect">
            <a:avLst/>
          </a:prstGeom>
          <a:noFill/>
          <a:ln w="9525">
            <a:noFill/>
          </a:ln>
        </p:spPr>
        <p:txBody>
          <a:bodyPr wrap="square" anchor="t" anchorCtr="0">
            <a:noAutofit/>
          </a:bodyPr>
          <a:p>
            <a:pPr algn="ctr">
              <a:lnSpc>
                <a:spcPct val="160000"/>
              </a:lnSpc>
            </a:pPr>
            <a:r>
              <a:rPr lang="zh-CN" altLang="en-US" b="1">
                <a:latin typeface="Arial" panose="020B0604020202020204" pitchFamily="34" charset="0"/>
                <a:ea typeface="宋体" panose="02010600030101010101" pitchFamily="2" charset="-122"/>
              </a:rPr>
              <a:t>数据分析工程师</a:t>
            </a:r>
            <a:endParaRPr lang="zh-CN" altLang="en-US" b="1">
              <a:latin typeface="Arial" panose="020B0604020202020204" pitchFamily="34" charset="0"/>
              <a:ea typeface="宋体" panose="02010600030101010101" pitchFamily="2" charset="-122"/>
            </a:endParaRPr>
          </a:p>
          <a:p>
            <a:pPr>
              <a:lnSpc>
                <a:spcPct val="160000"/>
              </a:lnSpc>
            </a:pPr>
            <a:r>
              <a:rPr lang="zh-CN" altLang="en-US" b="1">
                <a:latin typeface="Arial" panose="020B0604020202020204" pitchFamily="34" charset="0"/>
                <a:ea typeface="宋体" panose="02010600030101010101" pitchFamily="2" charset="-122"/>
              </a:rPr>
              <a:t>主要负责编写程序或使用不同工具分析储存于系统中的数据进行相应的整理、分析，并提取有价值的信息以支持业务决策。</a:t>
            </a:r>
            <a:endParaRPr lang="zh-CN" altLang="en-US" b="1">
              <a:latin typeface="Arial" panose="020B0604020202020204" pitchFamily="34" charset="0"/>
              <a:ea typeface="宋体" panose="02010600030101010101" pitchFamily="2" charset="-122"/>
            </a:endParaRPr>
          </a:p>
          <a:p>
            <a:endParaRPr lang="zh-CN" altLang="en-US" b="1">
              <a:latin typeface="Arial" panose="020B0604020202020204" pitchFamily="34" charset="0"/>
              <a:ea typeface="宋体" panose="02010600030101010101" pitchFamily="2" charset="-122"/>
            </a:endParaRPr>
          </a:p>
        </p:txBody>
      </p:sp>
      <p:sp>
        <p:nvSpPr>
          <p:cNvPr id="8" name="Freeform 867"/>
          <p:cNvSpPr>
            <a:spLocks noEditPoints="1"/>
          </p:cNvSpPr>
          <p:nvPr/>
        </p:nvSpPr>
        <p:spPr bwMode="auto">
          <a:xfrm>
            <a:off x="11012805" y="6141720"/>
            <a:ext cx="876935" cy="661670"/>
          </a:xfrm>
          <a:custGeom>
            <a:avLst/>
            <a:gdLst>
              <a:gd name="T0" fmla="*/ 51 w 314"/>
              <a:gd name="T1" fmla="*/ 3 h 236"/>
              <a:gd name="T2" fmla="*/ 157 w 314"/>
              <a:gd name="T3" fmla="*/ 25 h 236"/>
              <a:gd name="T4" fmla="*/ 265 w 314"/>
              <a:gd name="T5" fmla="*/ 4 h 236"/>
              <a:gd name="T6" fmla="*/ 287 w 314"/>
              <a:gd name="T7" fmla="*/ 42 h 236"/>
              <a:gd name="T8" fmla="*/ 314 w 314"/>
              <a:gd name="T9" fmla="*/ 200 h 236"/>
              <a:gd name="T10" fmla="*/ 193 w 314"/>
              <a:gd name="T11" fmla="*/ 214 h 236"/>
              <a:gd name="T12" fmla="*/ 157 w 314"/>
              <a:gd name="T13" fmla="*/ 234 h 236"/>
              <a:gd name="T14" fmla="*/ 120 w 314"/>
              <a:gd name="T15" fmla="*/ 213 h 236"/>
              <a:gd name="T16" fmla="*/ 0 w 314"/>
              <a:gd name="T17" fmla="*/ 201 h 236"/>
              <a:gd name="T18" fmla="*/ 21 w 314"/>
              <a:gd name="T19" fmla="*/ 71 h 236"/>
              <a:gd name="T20" fmla="*/ 40 w 314"/>
              <a:gd name="T21" fmla="*/ 35 h 236"/>
              <a:gd name="T22" fmla="*/ 51 w 314"/>
              <a:gd name="T23" fmla="*/ 3 h 236"/>
              <a:gd name="T24" fmla="*/ 57 w 314"/>
              <a:gd name="T25" fmla="*/ 13 h 236"/>
              <a:gd name="T26" fmla="*/ 29 w 314"/>
              <a:gd name="T27" fmla="*/ 172 h 236"/>
              <a:gd name="T28" fmla="*/ 156 w 314"/>
              <a:gd name="T29" fmla="*/ 202 h 236"/>
              <a:gd name="T30" fmla="*/ 284 w 314"/>
              <a:gd name="T31" fmla="*/ 172 h 236"/>
              <a:gd name="T32" fmla="*/ 256 w 314"/>
              <a:gd name="T33" fmla="*/ 13 h 236"/>
              <a:gd name="T34" fmla="*/ 162 w 314"/>
              <a:gd name="T35" fmla="*/ 34 h 236"/>
              <a:gd name="T36" fmla="*/ 158 w 314"/>
              <a:gd name="T37" fmla="*/ 83 h 236"/>
              <a:gd name="T38" fmla="*/ 140 w 314"/>
              <a:gd name="T39" fmla="*/ 29 h 236"/>
              <a:gd name="T40" fmla="*/ 57 w 314"/>
              <a:gd name="T41" fmla="*/ 13 h 236"/>
              <a:gd name="T42" fmla="*/ 13 w 314"/>
              <a:gd name="T43" fmla="*/ 183 h 236"/>
              <a:gd name="T44" fmla="*/ 60 w 314"/>
              <a:gd name="T45" fmla="*/ 191 h 236"/>
              <a:gd name="T46" fmla="*/ 120 w 314"/>
              <a:gd name="T47" fmla="*/ 196 h 236"/>
              <a:gd name="T48" fmla="*/ 13 w 314"/>
              <a:gd name="T49" fmla="*/ 183 h 236"/>
              <a:gd name="T50" fmla="*/ 192 w 314"/>
              <a:gd name="T51" fmla="*/ 196 h 236"/>
              <a:gd name="T52" fmla="*/ 253 w 314"/>
              <a:gd name="T53" fmla="*/ 191 h 236"/>
              <a:gd name="T54" fmla="*/ 299 w 314"/>
              <a:gd name="T55" fmla="*/ 183 h 236"/>
              <a:gd name="T56" fmla="*/ 192 w 314"/>
              <a:gd name="T57" fmla="*/ 196 h 236"/>
              <a:gd name="T58" fmla="*/ 136 w 314"/>
              <a:gd name="T59" fmla="*/ 204 h 236"/>
              <a:gd name="T60" fmla="*/ 178 w 314"/>
              <a:gd name="T61" fmla="*/ 204 h 236"/>
              <a:gd name="T62" fmla="*/ 156 w 314"/>
              <a:gd name="T63" fmla="*/ 216 h 236"/>
              <a:gd name="T64" fmla="*/ 136 w 314"/>
              <a:gd name="T65"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4" h="236">
                <a:moveTo>
                  <a:pt x="51" y="3"/>
                </a:moveTo>
                <a:cubicBezTo>
                  <a:pt x="87" y="0"/>
                  <a:pt x="124" y="9"/>
                  <a:pt x="157" y="25"/>
                </a:cubicBezTo>
                <a:cubicBezTo>
                  <a:pt x="190" y="8"/>
                  <a:pt x="228" y="0"/>
                  <a:pt x="265" y="4"/>
                </a:cubicBezTo>
                <a:cubicBezTo>
                  <a:pt x="269" y="18"/>
                  <a:pt x="268" y="39"/>
                  <a:pt x="287" y="42"/>
                </a:cubicBezTo>
                <a:cubicBezTo>
                  <a:pt x="296" y="94"/>
                  <a:pt x="307" y="147"/>
                  <a:pt x="314" y="200"/>
                </a:cubicBezTo>
                <a:cubicBezTo>
                  <a:pt x="274" y="207"/>
                  <a:pt x="233" y="207"/>
                  <a:pt x="193" y="214"/>
                </a:cubicBezTo>
                <a:cubicBezTo>
                  <a:pt x="182" y="222"/>
                  <a:pt x="172" y="236"/>
                  <a:pt x="157" y="234"/>
                </a:cubicBezTo>
                <a:cubicBezTo>
                  <a:pt x="141" y="235"/>
                  <a:pt x="131" y="223"/>
                  <a:pt x="120" y="213"/>
                </a:cubicBezTo>
                <a:cubicBezTo>
                  <a:pt x="80" y="208"/>
                  <a:pt x="40" y="206"/>
                  <a:pt x="0" y="201"/>
                </a:cubicBezTo>
                <a:cubicBezTo>
                  <a:pt x="3" y="157"/>
                  <a:pt x="14" y="114"/>
                  <a:pt x="21" y="71"/>
                </a:cubicBezTo>
                <a:cubicBezTo>
                  <a:pt x="24" y="57"/>
                  <a:pt x="22" y="37"/>
                  <a:pt x="40" y="35"/>
                </a:cubicBezTo>
                <a:cubicBezTo>
                  <a:pt x="44" y="25"/>
                  <a:pt x="44" y="12"/>
                  <a:pt x="51" y="3"/>
                </a:cubicBezTo>
                <a:close/>
                <a:moveTo>
                  <a:pt x="57" y="13"/>
                </a:moveTo>
                <a:cubicBezTo>
                  <a:pt x="48" y="66"/>
                  <a:pt x="38" y="119"/>
                  <a:pt x="29" y="172"/>
                </a:cubicBezTo>
                <a:cubicBezTo>
                  <a:pt x="73" y="172"/>
                  <a:pt x="120" y="175"/>
                  <a:pt x="156" y="202"/>
                </a:cubicBezTo>
                <a:cubicBezTo>
                  <a:pt x="193" y="176"/>
                  <a:pt x="240" y="172"/>
                  <a:pt x="284" y="172"/>
                </a:cubicBezTo>
                <a:cubicBezTo>
                  <a:pt x="275" y="119"/>
                  <a:pt x="265" y="66"/>
                  <a:pt x="256" y="13"/>
                </a:cubicBezTo>
                <a:cubicBezTo>
                  <a:pt x="224" y="13"/>
                  <a:pt x="191" y="20"/>
                  <a:pt x="162" y="34"/>
                </a:cubicBezTo>
                <a:cubicBezTo>
                  <a:pt x="160" y="51"/>
                  <a:pt x="161" y="67"/>
                  <a:pt x="158" y="83"/>
                </a:cubicBezTo>
                <a:cubicBezTo>
                  <a:pt x="145" y="67"/>
                  <a:pt x="164" y="36"/>
                  <a:pt x="140" y="29"/>
                </a:cubicBezTo>
                <a:cubicBezTo>
                  <a:pt x="114" y="18"/>
                  <a:pt x="85" y="13"/>
                  <a:pt x="57" y="13"/>
                </a:cubicBezTo>
                <a:close/>
                <a:moveTo>
                  <a:pt x="13" y="183"/>
                </a:moveTo>
                <a:cubicBezTo>
                  <a:pt x="28" y="190"/>
                  <a:pt x="44" y="190"/>
                  <a:pt x="60" y="191"/>
                </a:cubicBezTo>
                <a:cubicBezTo>
                  <a:pt x="80" y="193"/>
                  <a:pt x="100" y="197"/>
                  <a:pt x="120" y="196"/>
                </a:cubicBezTo>
                <a:cubicBezTo>
                  <a:pt x="87" y="182"/>
                  <a:pt x="49" y="182"/>
                  <a:pt x="13" y="183"/>
                </a:cubicBezTo>
                <a:close/>
                <a:moveTo>
                  <a:pt x="192" y="196"/>
                </a:moveTo>
                <a:cubicBezTo>
                  <a:pt x="212" y="197"/>
                  <a:pt x="233" y="193"/>
                  <a:pt x="253" y="191"/>
                </a:cubicBezTo>
                <a:cubicBezTo>
                  <a:pt x="269" y="190"/>
                  <a:pt x="285" y="190"/>
                  <a:pt x="299" y="183"/>
                </a:cubicBezTo>
                <a:cubicBezTo>
                  <a:pt x="263" y="181"/>
                  <a:pt x="226" y="182"/>
                  <a:pt x="192" y="196"/>
                </a:cubicBezTo>
                <a:close/>
                <a:moveTo>
                  <a:pt x="136" y="204"/>
                </a:moveTo>
                <a:cubicBezTo>
                  <a:pt x="143" y="223"/>
                  <a:pt x="170" y="223"/>
                  <a:pt x="178" y="204"/>
                </a:cubicBezTo>
                <a:cubicBezTo>
                  <a:pt x="170" y="207"/>
                  <a:pt x="163" y="211"/>
                  <a:pt x="156" y="216"/>
                </a:cubicBezTo>
                <a:cubicBezTo>
                  <a:pt x="150" y="212"/>
                  <a:pt x="143" y="207"/>
                  <a:pt x="136" y="20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1pPr>
            <a:lvl2pPr marL="457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2pPr>
            <a:lvl3pPr marL="914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3pPr>
            <a:lvl4pPr marL="1371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4pPr>
            <a:lvl5pPr marL="18288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5pPr>
            <a:lvl6pPr marL="22860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6pPr>
            <a:lvl7pPr marL="27432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7pPr>
            <a:lvl8pPr marL="32004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8pPr>
            <a:lvl9pPr marL="3657600" algn="l" defTabSz="914400" rtl="0" eaLnBrk="1" latinLnBrk="0" hangingPunct="1">
              <a:defRPr sz="1800" kern="1200">
                <a:solidFill>
                  <a:srgbClr val="000000"/>
                </a:solidFill>
                <a:latin typeface="微软雅黑 Light" panose="020B0502040204020203" charset="-122"/>
                <a:ea typeface="锐字工房云字库细圆GBK" panose="02010604000000000000" charset="-122"/>
                <a:cs typeface="+mn-ea"/>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微软雅黑 Light" panose="020B0502040204020203" charset="-122"/>
              <a:ea typeface="锐字工房云字库细圆GBK" panose="02010604000000000000" charset="-122"/>
            </a:endParaRPr>
          </a:p>
        </p:txBody>
      </p:sp>
      <p:sp>
        <p:nvSpPr>
          <p:cNvPr id="9" name="灯片编号占位符 8"/>
          <p:cNvSpPr>
            <a:spLocks noGrp="1"/>
          </p:cNvSpPr>
          <p:nvPr/>
        </p:nvSpPr>
        <p:spPr>
          <a:xfrm>
            <a:off x="8877600" y="6314400"/>
            <a:ext cx="2700000" cy="316800"/>
          </a:xfrm>
          <a:prstGeom prst="rect">
            <a:avLst/>
          </a:prstGeom>
        </p:spPr>
        <p:txBody>
          <a:bodyPr vert="horz" lIns="91440" tIns="45720" rIns="91440" bIns="45720" rtlCol="0" anchor="ctr">
            <a:normAutofit/>
          </a:bodyPr>
          <a:lstStyle>
            <a:defPPr>
              <a:defRPr lang="zh-CN"/>
            </a:defPPr>
            <a:lvl1pPr marL="0" algn="r" defTabSz="914400" rtl="0" eaLnBrk="1" latinLnBrk="0" hangingPunct="1">
              <a:defRPr sz="1000" kern="1200" baseline="0">
                <a:solidFill>
                  <a:schemeClr val="tx1">
                    <a:tint val="75000"/>
                  </a:schemeClr>
                </a:solidFill>
                <a:latin typeface="Arial" panose="020B0604020202020204" pitchFamily="34" charset="0"/>
                <a:ea typeface="微软雅黑" panose="020B0503020204020204"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ABC47A4-756D-490B-A52F-7D9E2C9FC05F}" type="slidenum">
              <a:rPr lang="zh-CN" altLang="en-US" smtClean="0"/>
            </a:fld>
            <a:endParaRPr lang="zh-CN" altLang="en-US"/>
          </a:p>
        </p:txBody>
      </p:sp>
      <p:sp>
        <p:nvSpPr>
          <p:cNvPr id="10" name="标题 3"/>
          <p:cNvSpPr>
            <a:spLocks noGrp="1"/>
          </p:cNvSpPr>
          <p:nvPr/>
        </p:nvSpPr>
        <p:spPr>
          <a:xfrm>
            <a:off x="276860" y="158115"/>
            <a:ext cx="4050665" cy="705485"/>
          </a:xfrm>
          <a:prstGeom prst="rect">
            <a:avLst/>
          </a:prstGeom>
        </p:spPr>
        <p:txBody>
          <a:bodyPr vert="horz" lIns="90170" tIns="46990" rIns="90170" bIns="4699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r>
              <a:rPr lang="zh-CN" altLang="en-US" sz="2800" spc="150">
                <a:solidFill>
                  <a:schemeClr val="tx1">
                    <a:lumMod val="65000"/>
                    <a:lumOff val="35000"/>
                  </a:schemeClr>
                </a:solidFill>
                <a:latin typeface="+mn-lt"/>
                <a:ea typeface="+mn-ea"/>
                <a:cs typeface="+mn-cs"/>
              </a:rPr>
              <a:t>相关</a:t>
            </a:r>
            <a:r>
              <a:rPr lang="zh-CN" altLang="en-US" sz="2800" spc="150">
                <a:solidFill>
                  <a:schemeClr val="tx1">
                    <a:lumMod val="65000"/>
                    <a:lumOff val="35000"/>
                  </a:schemeClr>
                </a:solidFill>
                <a:latin typeface="+mn-lt"/>
                <a:ea typeface="+mn-ea"/>
                <a:cs typeface="+mn-cs"/>
              </a:rPr>
              <a:t>工作</a:t>
            </a:r>
            <a:endParaRPr lang="zh-CN" altLang="en-US" sz="2800" spc="150">
              <a:solidFill>
                <a:schemeClr val="tx1">
                  <a:lumMod val="65000"/>
                  <a:lumOff val="35000"/>
                </a:schemeClr>
              </a:solidFill>
              <a:latin typeface="+mn-lt"/>
              <a:ea typeface="+mn-ea"/>
              <a:cs typeface="+mn-cs"/>
            </a:endParaRPr>
          </a:p>
        </p:txBody>
      </p:sp>
      <p:cxnSp>
        <p:nvCxnSpPr>
          <p:cNvPr id="12" name="直接连接符 11"/>
          <p:cNvCxnSpPr/>
          <p:nvPr/>
        </p:nvCxnSpPr>
        <p:spPr>
          <a:xfrm flipV="1">
            <a:off x="402590" y="819150"/>
            <a:ext cx="1364615" cy="635"/>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1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1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2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ISCONTENTSTITLE" val="1"/>
  <p:tag name="KSO_WM_UNIT_PRESET_TEXT" val="目录"/>
  <p:tag name="KSO_WM_UNIT_NOCLEAR" val="1"/>
  <p:tag name="KSO_WM_UNIT_VALUE" val="2"/>
  <p:tag name="KSO_WM_UNIT_HIGHLIGHT" val="0"/>
  <p:tag name="KSO_WM_UNIT_COMPATIBLE" val="0"/>
  <p:tag name="KSO_WM_UNIT_DIAGRAM_ISNUMVISUAL" val="0"/>
  <p:tag name="KSO_WM_UNIT_DIAGRAM_ISREFERUNIT" val="0"/>
  <p:tag name="KSO_WM_DIAGRAM_GROUP_CODE" val="l1-1"/>
  <p:tag name="KSO_WM_UNIT_ID" val="custom20205081_6*a*1"/>
  <p:tag name="KSO_WM_TEMPLATE_CATEGORY" val="custom"/>
  <p:tag name="KSO_WM_TEMPLATE_INDEX" val="20205081"/>
  <p:tag name="KSO_WM_UNIT_LAYERLEVEL" val="1"/>
  <p:tag name="KSO_WM_TAG_VERSION" val="1.0"/>
  <p:tag name="KSO_WM_UNIT_ISNUMDGMTITLE"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5081_6*i*1"/>
  <p:tag name="KSO_WM_TEMPLATE_CATEGORY" val="custom"/>
  <p:tag name="KSO_WM_TEMPLATE_INDEX" val="2020508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2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SLIDE_ID" val="custom20205081_6"/>
  <p:tag name="KSO_WM_TEMPLATE_SUBCATEGORY" val="19"/>
  <p:tag name="KSO_WM_TEMPLATE_MASTER_TYPE" val="0"/>
  <p:tag name="KSO_WM_TEMPLATE_COLOR_TYPE" val="1"/>
  <p:tag name="KSO_WM_SLIDE_ITEM_CNT" val="6"/>
  <p:tag name="KSO_WM_SLIDE_INDEX" val="6"/>
  <p:tag name="KSO_WM_TAG_VERSION" val="1.0"/>
  <p:tag name="KSO_WM_BEAUTIFY_FLAG" val="#wm#"/>
  <p:tag name="KSO_WM_TEMPLATE_CATEGORY" val="custom"/>
  <p:tag name="KSO_WM_TEMPLATE_INDEX" val="20205081"/>
  <p:tag name="KSO_WM_SLIDE_TYPE" val="contents"/>
  <p:tag name="KSO_WM_SLIDE_SUBTYPE" val="diag"/>
  <p:tag name="KSO_WM_DIAGRAM_GROUP_CODE" val="l1-1"/>
  <p:tag name="KSO_WM_SLIDE_DIAGTYPE" val="l"/>
  <p:tag name="KSO_WM_SLIDE_LAYOUT" val="a_b_l"/>
  <p:tag name="KSO_WM_SLIDE_LAYOUT_CNT" val="1_1_1"/>
  <p:tag name="KSO_WM_UNIT_SHOW_EDIT_AREA_INDICATION" val="1"/>
</p:tagLst>
</file>

<file path=ppt/tags/tag133.xml><?xml version="1.0" encoding="utf-8"?>
<p:tagLst xmlns:p="http://schemas.openxmlformats.org/presentationml/2006/main">
  <p:tag name="KSO_WM_UNIT_TABLE_BEAUTIFY" val="smartTable{40a953ac-86d1-4e57-a944-676c54570a2c}"/>
  <p:tag name="TABLE_ENDDRAG_ORIGIN_RECT" val="939*517"/>
  <p:tag name="TABLE_ENDDRAG_RECT" val="11*12*939*517"/>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3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4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5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i*1_6_1"/>
  <p:tag name="KSO_WM_TEMPLATE_CATEGORY" val="custom"/>
  <p:tag name="KSO_WM_TEMPLATE_INDEX" val="20205081"/>
  <p:tag name="KSO_WM_UNIT_LAYERLEVEL" val="1_1_1"/>
  <p:tag name="KSO_WM_TAG_VERSION" val="1.0"/>
  <p:tag name="KSO_WM_DIAGRAM_GROUP_CODE" val="l1-1"/>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6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5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4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l_h_f*1_3_1"/>
  <p:tag name="KSO_WM_TEMPLATE_CATEGORY" val="custom"/>
  <p:tag name="KSO_WM_TEMPLATE_INDEX" val="20205081"/>
  <p:tag name="KSO_WM_UNIT_LAYERLEVEL" val="1_1_1"/>
  <p:tag name="KSO_WM_TAG_VERSION" val="1.0"/>
  <p:tag name="KSO_WM_UNIT_ISCONTENTSTITLE" val="0"/>
  <p:tag name="KSO_WM_UNIT_PRESET_TEXT" val="单击输入章节标题......"/>
  <p:tag name="KSO_WM_UNIT_NOCLEAR" val="0"/>
  <p:tag name="KSO_WM_UNIT_VALUE" val="16"/>
  <p:tag name="KSO_WM_DIAGRAM_GROUP_CODE" val="l1-1"/>
  <p:tag name="KSO_WM_UNIT_SHOW_EDIT_AREA_INDICATION" val="1"/>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081_6*i*2"/>
  <p:tag name="KSO_WM_TEMPLATE_CATEGORY" val="custom"/>
  <p:tag name="KSO_WM_TEMPLATE_INDEX" val="20205081"/>
  <p:tag name="KSO_WM_UNIT_LAYERLEVEL" val="1"/>
  <p:tag name="KSO_WM_TAG_VERSION" val="1.0"/>
  <p:tag name="KSO_WM_DIAGRAM_GROUP_CODE" val="l1-1"/>
  <p:tag name="KSO_WM_UNIT_LINE_FORE_SCHEMECOLOR_INDEX" val="14"/>
  <p:tag name="KSO_WM_UNIT_LINE_FILL_TYPE" val="2"/>
  <p:tag name="KSO_WM_UNIT_USESOURCEFORMAT_APPLY" val="1"/>
</p:tagLst>
</file>

<file path=ppt/tags/tag143.xml><?xml version="1.0" encoding="utf-8"?>
<p:tagLst xmlns:p="http://schemas.openxmlformats.org/presentationml/2006/main">
  <p:tag name="KSO_WM_UNIT_ISCONTENTSTITLE" val="1"/>
  <p:tag name="KSO_WM_UNIT_PRESET_TEXT" val="目录"/>
  <p:tag name="KSO_WM_UNIT_NOCLEAR" val="1"/>
  <p:tag name="KSO_WM_UNIT_VALUE" val="2"/>
  <p:tag name="KSO_WM_UNIT_HIGHLIGHT" val="0"/>
  <p:tag name="KSO_WM_UNIT_COMPATIBLE" val="0"/>
  <p:tag name="KSO_WM_UNIT_DIAGRAM_ISNUMVISUAL" val="0"/>
  <p:tag name="KSO_WM_UNIT_DIAGRAM_ISREFERUNIT" val="0"/>
  <p:tag name="KSO_WM_DIAGRAM_GROUP_CODE" val="l1-1"/>
  <p:tag name="KSO_WM_UNIT_ID" val="custom20205081_6*a*1"/>
  <p:tag name="KSO_WM_TEMPLATE_CATEGORY" val="custom"/>
  <p:tag name="KSO_WM_TEMPLATE_INDEX" val="20205081"/>
  <p:tag name="KSO_WM_UNIT_LAYERLEVEL" val="1"/>
  <p:tag name="KSO_WM_TAG_VERSION" val="1.0"/>
  <p:tag name="KSO_WM_UNIT_ISNUMDGMTITLE" val="0"/>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5081_6*i*1"/>
  <p:tag name="KSO_WM_TEMPLATE_CATEGORY" val="custom"/>
  <p:tag name="KSO_WM_TEMPLATE_INDEX" val="20205081"/>
  <p:tag name="KSO_WM_UNIT_LAYERLEVEL" val="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PLACING_PICTURE_USER_VIEWPORT" val="{&quot;height&quot;:4016,&quot;width&quot;:8241}"/>
</p:tagLst>
</file>

<file path=ppt/tags/tag146.xml><?xml version="1.0" encoding="utf-8"?>
<p:tagLst xmlns:p="http://schemas.openxmlformats.org/presentationml/2006/main">
  <p:tag name="KSO_WM_UNIT_TABLE_BEAUTIFY" val="smartTable{2df41eca-a188-4a4d-8800-865970dd65b8}"/>
  <p:tag name="TABLE_ENDDRAG_ORIGIN_RECT" val="708*423"/>
  <p:tag name="TABLE_ENDDRAG_RECT" val="92*112*708*423"/>
</p:tagLst>
</file>

<file path=ppt/tags/tag147.xml><?xml version="1.0" encoding="utf-8"?>
<p:tagLst xmlns:p="http://schemas.openxmlformats.org/presentationml/2006/main">
  <p:tag name="KSO_WM_UNIT_PLACING_PICTURE_USER_VIEWPORT" val="{&quot;height&quot;:5780,&quot;width&quot;:8294}"/>
</p:tagLst>
</file>

<file path=ppt/tags/tag148.xml><?xml version="1.0" encoding="utf-8"?>
<p:tagLst xmlns:p="http://schemas.openxmlformats.org/presentationml/2006/main">
  <p:tag name="KSO_WPP_MARK_KEY" val="e4f88dd5-41c1-4f73-8758-e9ea04f3a26c"/>
  <p:tag name="COMMONDATA" val="eyJjb3VudCI6OTgsImhkaWQiOiI2Nzg1YTkwODExYjc5YmQ3ZGExZjBhMmUzMjllOWI2MCIsInVzZXJDb3VudCI6OTh9"/>
  <p:tag name="commondata" val="eyJjb3VudCI6OTksImhkaWQiOiJhZGY0Yjk4YzBhOGQ2NmU3YmVkZTJjYzFmZTVmZTE3NiIsInVzZXJDb3VudCI6MX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4892</Words>
  <Application>WPS 演示</Application>
  <PresentationFormat>宽屏</PresentationFormat>
  <Paragraphs>477</Paragraphs>
  <Slides>43</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43</vt:i4>
      </vt:variant>
    </vt:vector>
  </HeadingPairs>
  <TitlesOfParts>
    <vt:vector size="55" baseType="lpstr">
      <vt:lpstr>Arial</vt:lpstr>
      <vt:lpstr>宋体</vt:lpstr>
      <vt:lpstr>Wingdings</vt:lpstr>
      <vt:lpstr>微软雅黑</vt:lpstr>
      <vt:lpstr>Wingdings</vt:lpstr>
      <vt:lpstr>Calibri</vt:lpstr>
      <vt:lpstr>微软雅黑 Light</vt:lpstr>
      <vt:lpstr>锐字工房云字库细圆GBK</vt:lpstr>
      <vt:lpstr>等线</vt:lpstr>
      <vt:lpstr>Arial Unicode MS</vt:lpstr>
      <vt:lpstr>Office 主题​​</vt:lpstr>
      <vt:lpstr>1_Office 主题​​</vt:lpstr>
      <vt:lpstr>PowerPoint 演示文稿</vt:lpstr>
      <vt:lpstr>PowerPoint 演示文稿</vt:lpstr>
      <vt:lpstr>网页构造的认识</vt:lpstr>
      <vt:lpstr>网页构造的认识</vt:lpstr>
      <vt:lpstr>PowerPoint 演示文稿</vt:lpstr>
      <vt:lpstr>PowerPoint 演示文稿</vt:lpstr>
      <vt:lpstr>PowerPoint 演示文稿</vt:lpstr>
      <vt:lpstr>大数据与爬虫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HTTP和HTTPS</vt:lpstr>
      <vt:lpstr>HTTP协议工作流程</vt:lpstr>
      <vt:lpstr>Network选项卡</vt:lpstr>
      <vt:lpstr>Headers选项卡</vt:lpstr>
      <vt:lpstr>Headers选项卡和Response选项卡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wyp</cp:lastModifiedBy>
  <cp:revision>384</cp:revision>
  <dcterms:created xsi:type="dcterms:W3CDTF">2019-06-19T02:08:00Z</dcterms:created>
  <dcterms:modified xsi:type="dcterms:W3CDTF">2024-02-28T12:22:04Z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KSOTemplateUUID">
    <vt:lpwstr>v1.0_mb_PJ1Hns9tWNY+fKKHmfe30w==</vt:lpwstr>
  </property>
  <property fmtid="{D5CDD505-2E9C-101B-9397-08002B2CF9AE}" pid="4" name="ICV">
    <vt:lpwstr>2B07B94FFB8B4C699DDA283E4815FF3A</vt:lpwstr>
  </property>
  <property fmtid="{D5CDD505-2E9C-101B-9397-08002B2CF9AE}" pid="5" name="commondata">
    <vt:lpwstr>eyJjb3VudCI6MSwiaGRpZCI6ImM1OGE5YjAyYTg5ODY2NjNjOThmYWVkODI1MzE3ZmZiIiwidXNlckNvdW50IjoxfQ==</vt:lpwstr>
  </property>
</Properties>
</file>